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7"/>
  </p:notesMasterIdLst>
  <p:sldIdLst>
    <p:sldId id="256" r:id="rId2"/>
    <p:sldId id="278" r:id="rId3"/>
    <p:sldId id="272" r:id="rId4"/>
    <p:sldId id="260" r:id="rId5"/>
    <p:sldId id="276" r:id="rId6"/>
    <p:sldId id="270" r:id="rId7"/>
    <p:sldId id="271" r:id="rId8"/>
    <p:sldId id="298" r:id="rId9"/>
    <p:sldId id="299" r:id="rId10"/>
    <p:sldId id="300" r:id="rId11"/>
    <p:sldId id="301" r:id="rId12"/>
    <p:sldId id="261" r:id="rId13"/>
    <p:sldId id="257" r:id="rId14"/>
    <p:sldId id="267" r:id="rId15"/>
    <p:sldId id="302" r:id="rId16"/>
    <p:sldId id="303" r:id="rId17"/>
    <p:sldId id="269" r:id="rId18"/>
    <p:sldId id="268" r:id="rId19"/>
    <p:sldId id="259" r:id="rId20"/>
    <p:sldId id="262" r:id="rId21"/>
    <p:sldId id="304" r:id="rId22"/>
    <p:sldId id="277" r:id="rId23"/>
    <p:sldId id="315" r:id="rId24"/>
    <p:sldId id="316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84" r:id="rId36"/>
  </p:sldIdLst>
  <p:sldSz cx="9144000" cy="5143500" type="screen16x9"/>
  <p:notesSz cx="6858000" cy="9144000"/>
  <p:embeddedFontLst>
    <p:embeddedFont>
      <p:font typeface="Bebas Neue" panose="020B0604020202020204" charset="0"/>
      <p:regular r:id="rId38"/>
    </p:embeddedFont>
    <p:embeddedFont>
      <p:font typeface="Copperplate Gothic Bold" panose="020E0705020206020404" pitchFamily="34" charset="0"/>
      <p:regular r:id="rId39"/>
    </p:embeddedFont>
    <p:embeddedFont>
      <p:font typeface="Didact Gothic" panose="020B0604020202020204" charset="0"/>
      <p:regular r:id="rId40"/>
    </p:embeddedFont>
    <p:embeddedFont>
      <p:font typeface="Sigmar One" panose="020B0604020202020204" charset="0"/>
      <p:regular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gas Saputra" initials="BS" lastIdx="2" clrIdx="0">
    <p:extLst>
      <p:ext uri="{19B8F6BF-5375-455C-9EA6-DF929625EA0E}">
        <p15:presenceInfo xmlns:p15="http://schemas.microsoft.com/office/powerpoint/2012/main" userId="9f3590d501f24d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32C369-FDD3-4656-A02F-F91EC81F1569}">
  <a:tblStyle styleId="{E832C369-FDD3-4656-A02F-F91EC81F15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d690a386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d690a386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43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3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6b80aa7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d6b80aa7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43671d49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43671d49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3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19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d690a386d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d690a386d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487ef1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487ef1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d690a386d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d690a386d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fecc5ff36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fecc5ff36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d690a386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d690a386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487ef1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487ef1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49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5a563ed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5a563ed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077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486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776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8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02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317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25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3d690a386d_1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3d690a386d_1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18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05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92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510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20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543671d497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543671d497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3d690a386d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3d690a386d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d690a386d_1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d690a386d_1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20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7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34725" y="513250"/>
            <a:ext cx="44745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86050" y="2780675"/>
            <a:ext cx="2571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715100" y="1962400"/>
            <a:ext cx="49647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695200"/>
            <a:ext cx="152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"/>
          </p:nvPr>
        </p:nvSpPr>
        <p:spPr>
          <a:xfrm>
            <a:off x="715100" y="3218625"/>
            <a:ext cx="47886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699" y="36265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1712388" y="1199863"/>
            <a:ext cx="57192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1712413" y="3899988"/>
            <a:ext cx="57192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" flipH="1">
            <a:off x="-1280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7998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7993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964297" flipH="1">
            <a:off x="8476923" y="274734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25605" flipH="1">
            <a:off x="1354239" y="4328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0992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891115" y="76025"/>
            <a:ext cx="1560511" cy="124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715466" y="-120087"/>
            <a:ext cx="1678962" cy="58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52343">
            <a:off x="-51776" y="67093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">
            <a:off x="78809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276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176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654500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872400" y="2379429"/>
            <a:ext cx="30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3217050" y="3709254"/>
            <a:ext cx="30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>
            <a:spLocks noGrp="1"/>
          </p:cNvSpPr>
          <p:nvPr>
            <p:ph type="subTitle" idx="3"/>
          </p:nvPr>
        </p:nvSpPr>
        <p:spPr>
          <a:xfrm>
            <a:off x="5473500" y="2375054"/>
            <a:ext cx="27981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2343">
            <a:off x="-849607" y="821262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1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86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2164" y="3372627"/>
            <a:ext cx="879150" cy="2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2">
            <a:alphaModFix/>
          </a:blip>
          <a:srcRect l="7649" r="5128" b="45094"/>
          <a:stretch/>
        </p:blipFill>
        <p:spPr>
          <a:xfrm>
            <a:off x="0" y="3342000"/>
            <a:ext cx="9144003" cy="18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3802700" y="1592863"/>
            <a:ext cx="35121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372563" y="3421400"/>
            <a:ext cx="43989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2190000" y="969275"/>
            <a:ext cx="4764000" cy="17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">
            <a:off x="78972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575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475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964297">
            <a:off x="961803" y="277929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70799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0400" y="76025"/>
            <a:ext cx="1560511" cy="124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3202" y="-120087"/>
            <a:ext cx="1678962" cy="58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" flipH="1">
            <a:off x="-1117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699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11694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291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subTitle" idx="1"/>
          </p:nvPr>
        </p:nvSpPr>
        <p:spPr>
          <a:xfrm>
            <a:off x="2393213" y="1631500"/>
            <a:ext cx="5337600" cy="12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/>
          </a:blip>
          <a:srcRect l="11406" t="7664" r="9435" b="35940"/>
          <a:stretch/>
        </p:blipFill>
        <p:spPr>
          <a:xfrm>
            <a:off x="0" y="2897800"/>
            <a:ext cx="9144003" cy="2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3450" y="2148300"/>
            <a:ext cx="691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9937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917425" y="2940450"/>
            <a:ext cx="3309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277" y="3211837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28564" y="345053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7271" y="2436750"/>
            <a:ext cx="2008027" cy="1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7950" y="3034674"/>
            <a:ext cx="2714199" cy="13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25605">
            <a:off x="8216783" y="22235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964297">
            <a:off x="1138553" y="133759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533819" y="3485512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4919" y="4081675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2">
            <a:alphaModFix/>
          </a:blip>
          <a:srcRect t="11465"/>
          <a:stretch/>
        </p:blipFill>
        <p:spPr>
          <a:xfrm>
            <a:off x="291225" y="1181250"/>
            <a:ext cx="2481149" cy="3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2691" t="1642" r="4172"/>
          <a:stretch/>
        </p:blipFill>
        <p:spPr>
          <a:xfrm>
            <a:off x="0" y="0"/>
            <a:ext cx="9144003" cy="53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t="4638" r="32051" b="12083"/>
          <a:stretch/>
        </p:blipFill>
        <p:spPr>
          <a:xfrm>
            <a:off x="3760175" y="0"/>
            <a:ext cx="5383823" cy="523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50" y="1501725"/>
            <a:ext cx="3198986" cy="364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6876"/>
            <a:ext cx="9144003" cy="9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9699" y="4594350"/>
            <a:ext cx="688448" cy="38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9770">
            <a:off x="80176" y="4395467"/>
            <a:ext cx="4915800" cy="78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9">
            <a:alphaModFix/>
          </a:blip>
          <a:srcRect l="4095" t="12068" b="7899"/>
          <a:stretch/>
        </p:blipFill>
        <p:spPr>
          <a:xfrm>
            <a:off x="5873075" y="4336875"/>
            <a:ext cx="4048727" cy="10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5250000" y="1461875"/>
            <a:ext cx="311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2"/>
          </p:nvPr>
        </p:nvSpPr>
        <p:spPr>
          <a:xfrm>
            <a:off x="5250000" y="2439500"/>
            <a:ext cx="31113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5250000" y="3447750"/>
            <a:ext cx="311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475" y="4219025"/>
            <a:ext cx="2339524" cy="9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809800" y="2082625"/>
            <a:ext cx="3524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2809797" y="2979175"/>
            <a:ext cx="3524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" flipH="1">
            <a:off x="-1280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27998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7993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92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">
            <a:off x="78809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276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0176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54500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28166" y="3466086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63659" y="2868162"/>
            <a:ext cx="2008027" cy="1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20000" y="127627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241550" y="2647250"/>
            <a:ext cx="46611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28166" y="3466086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63659" y="2868162"/>
            <a:ext cx="2008027" cy="1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1" r:id="rId18"/>
    <p:sldLayoutId id="2147483672" r:id="rId19"/>
    <p:sldLayoutId id="2147483673" r:id="rId20"/>
    <p:sldLayoutId id="2147483675" r:id="rId21"/>
    <p:sldLayoutId id="2147483676" r:id="rId2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1.png"/><Relationship Id="rId18" Type="http://schemas.openxmlformats.org/officeDocument/2006/relationships/image" Target="../media/image10.png"/><Relationship Id="rId3" Type="http://schemas.openxmlformats.org/officeDocument/2006/relationships/audio" Target="../media/media1.mp3"/><Relationship Id="rId21" Type="http://schemas.openxmlformats.org/officeDocument/2006/relationships/slide" Target="slide2.xml"/><Relationship Id="rId7" Type="http://schemas.openxmlformats.org/officeDocument/2006/relationships/image" Target="../media/image29.png"/><Relationship Id="rId12" Type="http://schemas.openxmlformats.org/officeDocument/2006/relationships/image" Target="../media/image14.png"/><Relationship Id="rId17" Type="http://schemas.openxmlformats.org/officeDocument/2006/relationships/image" Target="../media/image9.png"/><Relationship Id="rId2" Type="http://schemas.microsoft.com/office/2007/relationships/media" Target="../media/media1.mp3"/><Relationship Id="rId16" Type="http://schemas.openxmlformats.org/officeDocument/2006/relationships/image" Target="../media/image6.png"/><Relationship Id="rId20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11" Type="http://schemas.openxmlformats.org/officeDocument/2006/relationships/image" Target="../media/image13.png"/><Relationship Id="rId24" Type="http://schemas.openxmlformats.org/officeDocument/2006/relationships/image" Target="../media/image35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27.png"/><Relationship Id="rId23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Relationship Id="rId14" Type="http://schemas.openxmlformats.org/officeDocument/2006/relationships/image" Target="../media/image32.png"/><Relationship Id="rId22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0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2.xml"/><Relationship Id="rId7" Type="http://schemas.openxmlformats.org/officeDocument/2006/relationships/slide" Target="slide13.xml"/><Relationship Id="rId12" Type="http://schemas.openxmlformats.org/officeDocument/2006/relationships/slide" Target="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11" Type="http://schemas.openxmlformats.org/officeDocument/2006/relationships/image" Target="../media/image50.png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3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slide" Target="slide16.xml"/><Relationship Id="rId5" Type="http://schemas.openxmlformats.org/officeDocument/2006/relationships/image" Target="../media/image28.png"/><Relationship Id="rId10" Type="http://schemas.openxmlformats.org/officeDocument/2006/relationships/slide" Target="slide14.xml"/><Relationship Id="rId4" Type="http://schemas.openxmlformats.org/officeDocument/2006/relationships/image" Target="../media/image42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2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Relationship Id="rId6" Type="http://schemas.openxmlformats.org/officeDocument/2006/relationships/image" Target="../media/image53.png"/><Relationship Id="rId11" Type="http://schemas.openxmlformats.org/officeDocument/2006/relationships/slide" Target="slide13.xml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2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Relationship Id="rId6" Type="http://schemas.openxmlformats.org/officeDocument/2006/relationships/image" Target="../media/image53.png"/><Relationship Id="rId11" Type="http://schemas.openxmlformats.org/officeDocument/2006/relationships/slide" Target="slide13.xml"/><Relationship Id="rId5" Type="http://schemas.openxmlformats.org/officeDocument/2006/relationships/image" Target="../media/image52.png"/><Relationship Id="rId10" Type="http://schemas.openxmlformats.org/officeDocument/2006/relationships/image" Target="../media/image50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Relationship Id="rId6" Type="http://schemas.openxmlformats.org/officeDocument/2006/relationships/image" Target="../media/image53.png"/><Relationship Id="rId11" Type="http://schemas.openxmlformats.org/officeDocument/2006/relationships/slide" Target="slide13.xml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21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11" Type="http://schemas.openxmlformats.org/officeDocument/2006/relationships/image" Target="../media/image60.png"/><Relationship Id="rId5" Type="http://schemas.openxmlformats.org/officeDocument/2006/relationships/slide" Target="slide18.xml"/><Relationship Id="rId15" Type="http://schemas.openxmlformats.org/officeDocument/2006/relationships/slide" Target="slide4.xml"/><Relationship Id="rId10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58.png"/><Relationship Id="rId14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slide" Target="slide19.xml"/><Relationship Id="rId12" Type="http://schemas.openxmlformats.org/officeDocument/2006/relationships/slide" Target="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audio" Target="../media/audio1.wav"/><Relationship Id="rId4" Type="http://schemas.openxmlformats.org/officeDocument/2006/relationships/image" Target="../media/image42.png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slide" Target="slide23.xml"/><Relationship Id="rId3" Type="http://schemas.openxmlformats.org/officeDocument/2006/relationships/notesSlide" Target="../notesSlides/notesSlide2.xml"/><Relationship Id="rId7" Type="http://schemas.openxmlformats.org/officeDocument/2006/relationships/slide" Target="slide4.xml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41.png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11" Type="http://schemas.openxmlformats.org/officeDocument/2006/relationships/slide" Target="slide3.xml"/><Relationship Id="rId5" Type="http://schemas.openxmlformats.org/officeDocument/2006/relationships/audio" Target="../media/audio1.wav"/><Relationship Id="rId15" Type="http://schemas.openxmlformats.org/officeDocument/2006/relationships/slide" Target="slide1.xml"/><Relationship Id="rId10" Type="http://schemas.openxmlformats.org/officeDocument/2006/relationships/image" Target="../media/image38.png"/><Relationship Id="rId4" Type="http://schemas.openxmlformats.org/officeDocument/2006/relationships/slide" Target="slide35.xml"/><Relationship Id="rId9" Type="http://schemas.openxmlformats.org/officeDocument/2006/relationships/slide" Target="slide25.xml"/><Relationship Id="rId1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audio" Target="../media/audio1.wav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2.png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audio" Target="../media/audio1.wav"/><Relationship Id="rId4" Type="http://schemas.openxmlformats.org/officeDocument/2006/relationships/image" Target="../media/image42.png"/><Relationship Id="rId9" Type="http://schemas.openxmlformats.org/officeDocument/2006/relationships/slide" Target="slid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https://www.youtube.com/embed/3le_74ek3J0?feature=oembed" TargetMode="External"/><Relationship Id="rId1" Type="http://schemas.openxmlformats.org/officeDocument/2006/relationships/tags" Target="../tags/tag24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https://www.youtube.com/embed/uWR2JJl6yow?feature=oembed" TargetMode="External"/><Relationship Id="rId1" Type="http://schemas.openxmlformats.org/officeDocument/2006/relationships/tags" Target="../tags/tag25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9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2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1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41.png"/><Relationship Id="rId1" Type="http://schemas.openxmlformats.org/officeDocument/2006/relationships/tags" Target="../tags/tag3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audio" Target="../media/audio1.wav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slide" Target="slide17.xml"/><Relationship Id="rId5" Type="http://schemas.openxmlformats.org/officeDocument/2006/relationships/image" Target="../media/image28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11.xml"/><Relationship Id="rId3" Type="http://schemas.openxmlformats.org/officeDocument/2006/relationships/notesSlide" Target="../notesSlides/notesSlide6.xml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11" Type="http://schemas.openxmlformats.org/officeDocument/2006/relationships/image" Target="../media/image2.png"/><Relationship Id="rId5" Type="http://schemas.openxmlformats.org/officeDocument/2006/relationships/image" Target="../media/image43.png"/><Relationship Id="rId1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7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8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9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6">
            <a:alphaModFix/>
          </a:blip>
          <a:srcRect t="13006" b="8874"/>
          <a:stretch/>
        </p:blipFill>
        <p:spPr>
          <a:xfrm>
            <a:off x="1330550" y="322801"/>
            <a:ext cx="6482850" cy="22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7">
            <a:alphaModFix/>
          </a:blip>
          <a:srcRect t="18529" b="13770"/>
          <a:stretch/>
        </p:blipFill>
        <p:spPr>
          <a:xfrm>
            <a:off x="2441200" y="2596775"/>
            <a:ext cx="4261599" cy="8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2214247" y="605051"/>
            <a:ext cx="4743008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Copperplate Gothic Bold" panose="020E0705020206020404" pitchFamily="34" charset="0"/>
              </a:rPr>
              <a:t>Kehidupan Manusia Pada Masa Praaksara</a:t>
            </a:r>
            <a:endParaRPr sz="2800" b="1" dirty="0">
              <a:latin typeface="Copperplate Gothic Bold" panose="020E0705020206020404" pitchFamily="34" charset="0"/>
            </a:endParaRP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3286050" y="2780675"/>
            <a:ext cx="2571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By : Bagas Surya Saputra</a:t>
            </a:r>
            <a:endParaRPr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0975" y="21794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9">
            <a:alphaModFix/>
          </a:blip>
          <a:srcRect t="10071"/>
          <a:stretch/>
        </p:blipFill>
        <p:spPr>
          <a:xfrm>
            <a:off x="5389075" y="2391150"/>
            <a:ext cx="4081152" cy="295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8876" y="3553494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13">
            <a:alphaModFix/>
          </a:blip>
          <a:srcRect t="8750"/>
          <a:stretch/>
        </p:blipFill>
        <p:spPr>
          <a:xfrm flipH="1">
            <a:off x="214349" y="1077151"/>
            <a:ext cx="1136101" cy="22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49848" y="2244212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4425" y="2179500"/>
            <a:ext cx="1459281" cy="188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99450" y="3544345"/>
            <a:ext cx="1763710" cy="7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00554" y="3096200"/>
            <a:ext cx="2008027" cy="1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4294794" y="3503662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86044" y="4147875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203351" y="4608501"/>
            <a:ext cx="1586377" cy="5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hlinkClick r:id="rId21" action="ppaction://hlinksldjump">
              <a:snd r:embed="rId22" name="click.wav"/>
            </a:hlinkClick>
            <a:extLst>
              <a:ext uri="{FF2B5EF4-FFF2-40B4-BE49-F238E27FC236}">
                <a16:creationId xmlns:a16="http://schemas.microsoft.com/office/drawing/2014/main" id="{4B13C92C-409C-8653-DC01-202CC05303A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87050" y="3913725"/>
            <a:ext cx="767807" cy="7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Audio 2022-12-15 at 16.10.51">
            <a:hlinkClick r:id="" action="ppaction://media"/>
            <a:extLst>
              <a:ext uri="{FF2B5EF4-FFF2-40B4-BE49-F238E27FC236}">
                <a16:creationId xmlns:a16="http://schemas.microsoft.com/office/drawing/2014/main" id="{57F38A7B-8FB8-215B-90ED-DF36189249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0922" y="4337183"/>
            <a:ext cx="340851" cy="4120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Tertier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191000" y="1782384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/>
              <a:t>Pada zaman </a:t>
            </a:r>
            <a:r>
              <a:rPr lang="en-ID" dirty="0" err="1"/>
              <a:t>tertier</a:t>
            </a:r>
            <a:r>
              <a:rPr lang="en-ID" dirty="0"/>
              <a:t> </a:t>
            </a:r>
            <a:r>
              <a:rPr lang="en-ID" dirty="0" err="1"/>
              <a:t>jenis-jenis</a:t>
            </a:r>
            <a:r>
              <a:rPr lang="en-ID" dirty="0"/>
              <a:t> </a:t>
            </a:r>
            <a:r>
              <a:rPr lang="en-ID" dirty="0" err="1"/>
              <a:t>reptil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punah</a:t>
            </a:r>
            <a:r>
              <a:rPr lang="en-ID" dirty="0"/>
              <a:t> dan </a:t>
            </a:r>
            <a:r>
              <a:rPr lang="en-ID" dirty="0" err="1"/>
              <a:t>bumi</a:t>
            </a:r>
            <a:r>
              <a:rPr lang="en-ID" dirty="0"/>
              <a:t>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dikuasai</a:t>
            </a:r>
            <a:r>
              <a:rPr lang="en-ID" dirty="0"/>
              <a:t> oleh </a:t>
            </a:r>
            <a:r>
              <a:rPr lang="en-ID" dirty="0" err="1"/>
              <a:t>hewan-hewan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yang </a:t>
            </a:r>
            <a:r>
              <a:rPr lang="en-ID" dirty="0" err="1"/>
              <a:t>menyusui</a:t>
            </a:r>
            <a:r>
              <a:rPr lang="en-ID" dirty="0"/>
              <a:t>. </a:t>
            </a:r>
            <a:r>
              <a:rPr lang="en-ID" dirty="0" err="1"/>
              <a:t>Contohnya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gajah</a:t>
            </a:r>
            <a:r>
              <a:rPr lang="en-ID" dirty="0"/>
              <a:t> </a:t>
            </a:r>
            <a:r>
              <a:rPr lang="en-ID" dirty="0" err="1"/>
              <a:t>purba</a:t>
            </a:r>
            <a:r>
              <a:rPr lang="en-ID" dirty="0"/>
              <a:t> (</a:t>
            </a:r>
            <a:r>
              <a:rPr lang="en-ID" dirty="0" err="1"/>
              <a:t>mammuthus</a:t>
            </a:r>
            <a:r>
              <a:rPr lang="en-ID" dirty="0"/>
              <a:t>) yang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di Amerika Utara dan </a:t>
            </a:r>
            <a:r>
              <a:rPr lang="en-ID" dirty="0" err="1"/>
              <a:t>Eropa</a:t>
            </a:r>
            <a:r>
              <a:rPr lang="en-ID" dirty="0"/>
              <a:t> Utara.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8976D-3522-3FC6-9318-E8311E84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22" y="2011809"/>
            <a:ext cx="2867359" cy="1908975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68D128B-A6E1-BBA5-7CCC-C942BED63A1E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Kuartier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3804808" y="1787707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/>
              <a:t>Zaman </a:t>
            </a:r>
            <a:r>
              <a:rPr lang="en-ID" dirty="0" err="1"/>
              <a:t>kuartier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kira-kira</a:t>
            </a:r>
            <a:r>
              <a:rPr lang="en-ID" dirty="0"/>
              <a:t> 3.000.000 </a:t>
            </a:r>
            <a:r>
              <a:rPr lang="en-ID" dirty="0" err="1"/>
              <a:t>tahun</a:t>
            </a:r>
            <a:r>
              <a:rPr lang="en-ID" dirty="0"/>
              <a:t> yang </a:t>
            </a:r>
            <a:r>
              <a:rPr lang="en-ID" dirty="0" err="1"/>
              <a:t>lalu</a:t>
            </a:r>
            <a:r>
              <a:rPr lang="en-ID" dirty="0"/>
              <a:t>. Zaman </a:t>
            </a:r>
            <a:r>
              <a:rPr lang="en-ID" dirty="0" err="1"/>
              <a:t>ini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kali di </a:t>
            </a:r>
            <a:r>
              <a:rPr lang="en-ID" dirty="0" err="1"/>
              <a:t>muka</a:t>
            </a:r>
            <a:r>
              <a:rPr lang="en-ID" dirty="0"/>
              <a:t> </a:t>
            </a:r>
            <a:r>
              <a:rPr lang="en-ID" dirty="0" err="1"/>
              <a:t>bumi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6F6CA-F618-D3B6-355D-7AC8ACBBA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977620"/>
            <a:ext cx="3490767" cy="1758573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DC88CB1-A27E-D0AF-90E5-0A362CBD516E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5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/>
          <p:nvPr/>
        </p:nvSpPr>
        <p:spPr>
          <a:xfrm>
            <a:off x="720000" y="2398027"/>
            <a:ext cx="77040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0999" y="98294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20000" y="191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latin typeface="Copperplate Gothic Bold" panose="020E0705020206020404" pitchFamily="34" charset="0"/>
              </a:rPr>
              <a:t>Periodisasi Secara Arkeologis</a:t>
            </a:r>
            <a:endParaRPr sz="3000" b="1" dirty="0">
              <a:latin typeface="Copperplate Gothic Bold" panose="020E0705020206020404" pitchFamily="34" charset="0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644020" y="2709695"/>
            <a:ext cx="35977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Zaman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adalah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ketika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sebagian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besar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perkakas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penunjang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terbuat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batu.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Berdasarkan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hasil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temuan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alat-alat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pengerjaannya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dibagi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Palaeolithikum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Mesolithikum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5347225" y="2409307"/>
            <a:ext cx="2822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191919"/>
                </a:solidFill>
                <a:latin typeface="Copperplate Gothic Bold" panose="020E0705020206020404" pitchFamily="34" charset="0"/>
                <a:ea typeface="Sigmar One"/>
                <a:cs typeface="Sigmar One"/>
                <a:sym typeface="Sigmar One"/>
              </a:rPr>
              <a:t>Zaman Logam</a:t>
            </a:r>
            <a:endParaRPr sz="2200" dirty="0">
              <a:solidFill>
                <a:srgbClr val="191919"/>
              </a:solidFill>
              <a:latin typeface="Copperplate Gothic Bold" panose="020E0705020206020404" pitchFamily="34" charset="0"/>
              <a:ea typeface="Sigmar One"/>
              <a:cs typeface="Sigmar One"/>
              <a:sym typeface="Sigmar One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572000" y="2703486"/>
            <a:ext cx="4417529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pada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praaksara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di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tidak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bahan-bahan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untuk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membuat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alat-alat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tetapi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juga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mempergunakan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bahan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perunggu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Menurut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perkembangannya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dibedakan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perunggu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tembaga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60828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39"/>
          <p:cNvCxnSpPr/>
          <p:nvPr/>
        </p:nvCxnSpPr>
        <p:spPr>
          <a:xfrm rot="10800000">
            <a:off x="4572112" y="1999075"/>
            <a:ext cx="0" cy="75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Google Shape;850;p48">
            <a:hlinkClick r:id="rId7" action="ppaction://hlinksldjump"/>
            <a:extLst>
              <a:ext uri="{FF2B5EF4-FFF2-40B4-BE49-F238E27FC236}">
                <a16:creationId xmlns:a16="http://schemas.microsoft.com/office/drawing/2014/main" id="{CF8B1F9D-7DC2-F5D7-EAB5-50C269AF8BE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306034" y="2300159"/>
            <a:ext cx="2273672" cy="495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>
            <a:hlinkClick r:id="rId7" action="ppaction://hlinksldjump">
              <a:snd r:embed="rId9" name="click.wav"/>
            </a:hlinkClick>
          </p:cNvPr>
          <p:cNvSpPr txBox="1"/>
          <p:nvPr/>
        </p:nvSpPr>
        <p:spPr>
          <a:xfrm>
            <a:off x="1388006" y="2380334"/>
            <a:ext cx="2182438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191919"/>
                </a:solidFill>
                <a:latin typeface="Copperplate Gothic Bold" panose="020E0705020206020404" pitchFamily="34" charset="0"/>
                <a:ea typeface="Sigmar One"/>
                <a:cs typeface="Sigmar One"/>
                <a:sym typeface="Sigmar One"/>
              </a:rPr>
              <a:t>Zaman Batu</a:t>
            </a:r>
            <a:endParaRPr sz="2000" dirty="0">
              <a:solidFill>
                <a:srgbClr val="191919"/>
              </a:solidFill>
              <a:latin typeface="Copperplate Gothic Bold" panose="020E0705020206020404" pitchFamily="34" charset="0"/>
              <a:ea typeface="Sigmar One"/>
              <a:cs typeface="Sigmar One"/>
              <a:sym typeface="Sigmar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88AEA-C560-B0AF-E8AA-FB44EB6A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13" y="989317"/>
            <a:ext cx="2189794" cy="1233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D5AC0-9243-25CB-E765-518EB68F4F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06" y="934950"/>
            <a:ext cx="2273669" cy="1301398"/>
          </a:xfrm>
          <a:prstGeom prst="rect">
            <a:avLst/>
          </a:prstGeom>
        </p:spPr>
      </p:pic>
      <p:sp>
        <p:nvSpPr>
          <p:cNvPr id="4" name="Arrow: Right 3">
            <a:hlinkClick r:id="rId12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AFF839C-C5DF-0718-A5BA-1558ECE4C49C}"/>
              </a:ext>
            </a:extLst>
          </p:cNvPr>
          <p:cNvSpPr/>
          <p:nvPr/>
        </p:nvSpPr>
        <p:spPr>
          <a:xfrm rot="10800000">
            <a:off x="190999" y="46248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Batu</a:t>
            </a:r>
            <a:endParaRPr dirty="0">
              <a:latin typeface="Copperplate Gothic Bold" panose="020E0705020206020404" pitchFamily="34" charset="0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6" y="2111400"/>
            <a:ext cx="2191380" cy="9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244" y="2095055"/>
            <a:ext cx="2191380" cy="9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>
            <a:hlinkClick r:id="rId7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310" y="2095055"/>
            <a:ext cx="2191380" cy="9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C3308C6-3455-A91C-ECD3-6EFC28D499CA}"/>
              </a:ext>
            </a:extLst>
          </p:cNvPr>
          <p:cNvSpPr txBox="1"/>
          <p:nvPr/>
        </p:nvSpPr>
        <p:spPr>
          <a:xfrm>
            <a:off x="3897292" y="2439590"/>
            <a:ext cx="1422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Copperplate Gothic Bold" panose="020E0705020206020404" pitchFamily="34" charset="0"/>
              </a:rPr>
              <a:t>Mesolithikum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sp>
        <p:nvSpPr>
          <p:cNvPr id="7" name="TextBox 6">
            <a:hlinkClick r:id="rId6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CC45E87-B9F8-CB05-35D9-36C2781AA897}"/>
              </a:ext>
            </a:extLst>
          </p:cNvPr>
          <p:cNvSpPr txBox="1"/>
          <p:nvPr/>
        </p:nvSpPr>
        <p:spPr>
          <a:xfrm>
            <a:off x="6437904" y="2433246"/>
            <a:ext cx="16937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Neolithikum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sp>
        <p:nvSpPr>
          <p:cNvPr id="2" name="Arrow: Right 1">
            <a:hlinkClick r:id="rId9" action="ppaction://hlinksldjump"/>
            <a:extLst>
              <a:ext uri="{FF2B5EF4-FFF2-40B4-BE49-F238E27FC236}">
                <a16:creationId xmlns:a16="http://schemas.microsoft.com/office/drawing/2014/main" id="{26031671-680D-C400-0A7C-14D089314DE3}"/>
              </a:ext>
            </a:extLst>
          </p:cNvPr>
          <p:cNvSpPr/>
          <p:nvPr/>
        </p:nvSpPr>
        <p:spPr>
          <a:xfrm rot="10800000">
            <a:off x="105851" y="461603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DC27D7-920D-65BE-4D03-C2E3986816DF}"/>
              </a:ext>
            </a:extLst>
          </p:cNvPr>
          <p:cNvSpPr txBox="1"/>
          <p:nvPr/>
        </p:nvSpPr>
        <p:spPr>
          <a:xfrm>
            <a:off x="1241066" y="2433245"/>
            <a:ext cx="1422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Copperplate Gothic Bold" panose="020E0705020206020404" pitchFamily="34" charset="0"/>
              </a:rPr>
              <a:t>Paleolithikum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Paleolithikum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395669" y="1274485"/>
            <a:ext cx="3967419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Zaman batu </a:t>
            </a:r>
            <a:r>
              <a:rPr lang="en-ID" dirty="0" err="1"/>
              <a:t>tua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600.000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silam</a:t>
            </a:r>
            <a:r>
              <a:rPr lang="en-ID" dirty="0"/>
              <a:t>.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sangat </a:t>
            </a:r>
            <a:r>
              <a:rPr lang="en-ID" dirty="0" err="1"/>
              <a:t>sederhana</a:t>
            </a:r>
            <a:r>
              <a:rPr lang="en-ID" dirty="0"/>
              <a:t>,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berpindah-pindah</a:t>
            </a:r>
            <a:r>
              <a:rPr lang="en-ID" dirty="0"/>
              <a:t> (</a:t>
            </a:r>
            <a:r>
              <a:rPr lang="en-ID" dirty="0" err="1"/>
              <a:t>nomaden</a:t>
            </a:r>
            <a:r>
              <a:rPr lang="en-ID" dirty="0"/>
              <a:t>).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memperoleh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berburu</a:t>
            </a:r>
            <a:r>
              <a:rPr lang="en-ID" dirty="0"/>
              <a:t>,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buah-buahan</a:t>
            </a:r>
            <a:r>
              <a:rPr lang="en-ID" dirty="0"/>
              <a:t>, </a:t>
            </a:r>
            <a:r>
              <a:rPr lang="en-ID" dirty="0" err="1"/>
              <a:t>umbi-umbian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menangkap</a:t>
            </a:r>
            <a:r>
              <a:rPr lang="en-ID" dirty="0"/>
              <a:t> ikan. Alat-</a:t>
            </a:r>
            <a:r>
              <a:rPr lang="en-ID" dirty="0" err="1"/>
              <a:t>alat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pada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terbuat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batu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kasar</a:t>
            </a:r>
            <a:r>
              <a:rPr lang="en-ID" dirty="0"/>
              <a:t> dan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diasah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kapak</a:t>
            </a:r>
            <a:r>
              <a:rPr lang="en-ID" dirty="0"/>
              <a:t> </a:t>
            </a:r>
            <a:r>
              <a:rPr lang="en-ID" dirty="0" err="1"/>
              <a:t>perimbas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serpih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berburu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7D87B-58B0-A949-CE2F-50A0585998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208311"/>
            <a:ext cx="3259692" cy="2440633"/>
          </a:xfrm>
          <a:prstGeom prst="rect">
            <a:avLst/>
          </a:prstGeom>
        </p:spPr>
      </p:pic>
      <p:sp>
        <p:nvSpPr>
          <p:cNvPr id="2" name="Arrow: Right 1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9C3F12E4-D29B-9A53-F9AB-5A889E72FB24}"/>
              </a:ext>
            </a:extLst>
          </p:cNvPr>
          <p:cNvSpPr/>
          <p:nvPr/>
        </p:nvSpPr>
        <p:spPr>
          <a:xfrm rot="10800000">
            <a:off x="146531" y="4651172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Mesolithikum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395669" y="1274485"/>
            <a:ext cx="3967419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Mesolithikum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kata </a:t>
            </a:r>
            <a:r>
              <a:rPr lang="en-ID" dirty="0" err="1"/>
              <a:t>Meso</a:t>
            </a:r>
            <a:r>
              <a:rPr lang="en-ID" dirty="0"/>
              <a:t> 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tengah</a:t>
            </a:r>
            <a:r>
              <a:rPr lang="en-ID" dirty="0"/>
              <a:t> dan </a:t>
            </a:r>
            <a:r>
              <a:rPr lang="en-ID" dirty="0" err="1"/>
              <a:t>Lithos</a:t>
            </a:r>
            <a:r>
              <a:rPr lang="en-ID" dirty="0"/>
              <a:t> yang </a:t>
            </a:r>
            <a:r>
              <a:rPr lang="en-ID" dirty="0" err="1"/>
              <a:t>artinya</a:t>
            </a:r>
            <a:r>
              <a:rPr lang="en-ID" dirty="0"/>
              <a:t> batu </a:t>
            </a:r>
            <a:r>
              <a:rPr lang="en-ID" dirty="0" err="1"/>
              <a:t>sehingga</a:t>
            </a:r>
            <a:r>
              <a:rPr lang="en-ID" dirty="0"/>
              <a:t>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zaman batu </a:t>
            </a:r>
            <a:r>
              <a:rPr lang="en-ID" dirty="0" err="1"/>
              <a:t>tengah</a:t>
            </a:r>
            <a:r>
              <a:rPr lang="en-ID" dirty="0"/>
              <a:t>. Hasil </a:t>
            </a:r>
            <a:r>
              <a:rPr lang="en-ID" dirty="0" err="1"/>
              <a:t>kebudayaan</a:t>
            </a:r>
            <a:r>
              <a:rPr lang="en-ID" dirty="0"/>
              <a:t> batu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zaman </a:t>
            </a:r>
            <a:r>
              <a:rPr lang="en-ID" dirty="0" err="1"/>
              <a:t>Paleolitikum</a:t>
            </a:r>
            <a:r>
              <a:rPr lang="en-ID" dirty="0"/>
              <a:t> (batu </a:t>
            </a:r>
            <a:r>
              <a:rPr lang="en-ID" dirty="0" err="1"/>
              <a:t>tua</a:t>
            </a:r>
            <a:r>
              <a:rPr lang="en-ID" dirty="0"/>
              <a:t>). Pada zaman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yang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menetap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ciri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</a:t>
            </a:r>
            <a:r>
              <a:rPr lang="en-ID" dirty="0" err="1"/>
              <a:t>Kjokkenmoddinger</a:t>
            </a:r>
            <a:r>
              <a:rPr lang="en-ID" dirty="0"/>
              <a:t> dan </a:t>
            </a:r>
            <a:r>
              <a:rPr lang="en-ID" dirty="0" err="1"/>
              <a:t>kebudayaan</a:t>
            </a:r>
            <a:r>
              <a:rPr lang="en-ID" dirty="0"/>
              <a:t> Abris sous Roche.</a:t>
            </a:r>
            <a:endParaRPr dirty="0"/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6A5B5-1F20-FB17-60DF-A56E894F6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7" y="1159084"/>
            <a:ext cx="3790823" cy="2533566"/>
          </a:xfrm>
          <a:prstGeom prst="rect">
            <a:avLst/>
          </a:prstGeom>
        </p:spPr>
      </p:pic>
      <p:sp>
        <p:nvSpPr>
          <p:cNvPr id="3" name="Arrow: Right 2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8A31B461-1270-BC67-A73F-7BC48AB7EE06}"/>
              </a:ext>
            </a:extLst>
          </p:cNvPr>
          <p:cNvSpPr/>
          <p:nvPr/>
        </p:nvSpPr>
        <p:spPr>
          <a:xfrm rot="10800000">
            <a:off x="164415" y="469847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5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Neolithikum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298106" y="1267477"/>
            <a:ext cx="4705730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Neolithikum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kata Neo 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dan </a:t>
            </a:r>
            <a:r>
              <a:rPr lang="en-ID" dirty="0" err="1"/>
              <a:t>Lithos</a:t>
            </a:r>
            <a:r>
              <a:rPr lang="en-ID" dirty="0"/>
              <a:t> yang </a:t>
            </a:r>
            <a:r>
              <a:rPr lang="en-ID" dirty="0" err="1"/>
              <a:t>artinya</a:t>
            </a:r>
            <a:r>
              <a:rPr lang="en-ID" dirty="0"/>
              <a:t> batu. </a:t>
            </a:r>
            <a:r>
              <a:rPr lang="en-ID" dirty="0" err="1"/>
              <a:t>Neolithikum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zaman batu </a:t>
            </a:r>
            <a:r>
              <a:rPr lang="en-ID" dirty="0" err="1"/>
              <a:t>baru</a:t>
            </a:r>
            <a:r>
              <a:rPr lang="en-ID" dirty="0"/>
              <a:t>. Pada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mendasar</a:t>
            </a:r>
            <a:r>
              <a:rPr lang="en-ID" dirty="0"/>
              <a:t> pada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praaksara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menetap</a:t>
            </a:r>
            <a:r>
              <a:rPr lang="en-ID" dirty="0"/>
              <a:t> dan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bercocok</a:t>
            </a:r>
            <a:r>
              <a:rPr lang="en-ID" dirty="0"/>
              <a:t> </a:t>
            </a:r>
            <a:r>
              <a:rPr lang="en-ID" dirty="0" err="1"/>
              <a:t>tanam</a:t>
            </a:r>
            <a:r>
              <a:rPr lang="en-ID" dirty="0"/>
              <a:t>. Hasil </a:t>
            </a:r>
            <a:r>
              <a:rPr lang="en-ID" dirty="0" err="1"/>
              <a:t>kebudayaan</a:t>
            </a:r>
            <a:r>
              <a:rPr lang="en-ID" dirty="0"/>
              <a:t> yang </a:t>
            </a:r>
            <a:r>
              <a:rPr lang="en-ID" dirty="0" err="1"/>
              <a:t>terkenal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kapak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 dan </a:t>
            </a:r>
            <a:r>
              <a:rPr lang="en-ID" dirty="0" err="1"/>
              <a:t>kapak</a:t>
            </a:r>
            <a:r>
              <a:rPr lang="en-ID" dirty="0"/>
              <a:t> </a:t>
            </a:r>
            <a:r>
              <a:rPr lang="en-ID" dirty="0" err="1"/>
              <a:t>lonjong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kapak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 dan </a:t>
            </a:r>
            <a:r>
              <a:rPr lang="en-ID" dirty="0" err="1"/>
              <a:t>kapak</a:t>
            </a:r>
            <a:r>
              <a:rPr lang="en-ID" dirty="0"/>
              <a:t> </a:t>
            </a:r>
            <a:r>
              <a:rPr lang="en-ID" dirty="0" err="1"/>
              <a:t>lonjong</a:t>
            </a:r>
            <a:r>
              <a:rPr lang="en-ID" dirty="0"/>
              <a:t>, pada zaman </a:t>
            </a:r>
            <a:r>
              <a:rPr lang="en-ID" dirty="0" err="1"/>
              <a:t>Neolithikum</a:t>
            </a:r>
            <a:r>
              <a:rPr lang="en-ID" dirty="0"/>
              <a:t> juga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barang-barang</a:t>
            </a:r>
            <a:r>
              <a:rPr lang="en-ID" dirty="0"/>
              <a:t> yang lain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perhiasan</a:t>
            </a:r>
            <a:r>
              <a:rPr lang="en-ID" dirty="0"/>
              <a:t>, </a:t>
            </a:r>
            <a:r>
              <a:rPr lang="en-ID" dirty="0" err="1"/>
              <a:t>gerabah</a:t>
            </a:r>
            <a:r>
              <a:rPr lang="en-ID" dirty="0"/>
              <a:t>, dan </a:t>
            </a:r>
            <a:r>
              <a:rPr lang="en-ID" dirty="0" err="1"/>
              <a:t>pakaian</a:t>
            </a:r>
            <a:r>
              <a:rPr lang="en-ID" dirty="0"/>
              <a:t>. </a:t>
            </a:r>
            <a:r>
              <a:rPr lang="en-ID" dirty="0" err="1"/>
              <a:t>Perhiasan</a:t>
            </a:r>
            <a:r>
              <a:rPr lang="en-ID" dirty="0"/>
              <a:t> yang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terbuat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batu dan </a:t>
            </a:r>
            <a:r>
              <a:rPr lang="en-ID" dirty="0" err="1"/>
              <a:t>kulit</a:t>
            </a:r>
            <a:r>
              <a:rPr lang="en-ID" dirty="0"/>
              <a:t> </a:t>
            </a:r>
            <a:r>
              <a:rPr lang="en-ID" dirty="0" err="1"/>
              <a:t>kerang</a:t>
            </a:r>
            <a:r>
              <a:rPr lang="en-ID" dirty="0"/>
              <a:t>.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perhiasan</a:t>
            </a:r>
            <a:r>
              <a:rPr lang="en-ID" dirty="0"/>
              <a:t> yang </a:t>
            </a:r>
            <a:r>
              <a:rPr lang="en-ID" dirty="0" err="1"/>
              <a:t>terbuat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batu.</a:t>
            </a:r>
            <a:endParaRPr dirty="0"/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97E85-96FD-6DFB-CB16-DF336C956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208661"/>
            <a:ext cx="3995830" cy="2255379"/>
          </a:xfrm>
          <a:prstGeom prst="rect">
            <a:avLst/>
          </a:prstGeom>
        </p:spPr>
      </p:pic>
      <p:sp>
        <p:nvSpPr>
          <p:cNvPr id="2" name="Arrow: Right 1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A766550F-E1B8-31D3-1880-C6BFE8E39528}"/>
              </a:ext>
            </a:extLst>
          </p:cNvPr>
          <p:cNvSpPr/>
          <p:nvPr/>
        </p:nvSpPr>
        <p:spPr>
          <a:xfrm rot="10800000">
            <a:off x="195427" y="4651172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7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4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7"/>
          <p:cNvSpPr txBox="1">
            <a:spLocks noGrp="1"/>
          </p:cNvSpPr>
          <p:nvPr>
            <p:ph type="title"/>
          </p:nvPr>
        </p:nvSpPr>
        <p:spPr>
          <a:xfrm>
            <a:off x="513092" y="455146"/>
            <a:ext cx="86309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b="1" dirty="0">
                <a:latin typeface="Copperplate Gothic Bold" panose="020E0705020206020404" pitchFamily="34" charset="0"/>
              </a:rPr>
              <a:t>Periodisasi berdasarkan perkembangan kehidupan</a:t>
            </a:r>
            <a:endParaRPr sz="2000" b="1" dirty="0">
              <a:latin typeface="Copperplate Gothic Bold" panose="020E0705020206020404" pitchFamily="34" charset="0"/>
            </a:endParaRPr>
          </a:p>
        </p:txBody>
      </p:sp>
      <p:pic>
        <p:nvPicPr>
          <p:cNvPr id="790" name="Google Shape;790;p47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256574" y="1260641"/>
            <a:ext cx="2206847" cy="11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52343">
            <a:off x="-332340" y="-419094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4725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3600" y="2541778"/>
            <a:ext cx="1223826" cy="280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2275" y="4015807"/>
            <a:ext cx="1372191" cy="120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80047" y="3766252"/>
            <a:ext cx="1524803" cy="14235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hlinkClick r:id="rId5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9DA3203-AB8B-8A4F-99D7-81E88A6ED0D5}"/>
              </a:ext>
            </a:extLst>
          </p:cNvPr>
          <p:cNvSpPr txBox="1"/>
          <p:nvPr/>
        </p:nvSpPr>
        <p:spPr>
          <a:xfrm>
            <a:off x="297728" y="1511569"/>
            <a:ext cx="2274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berburu</a:t>
            </a:r>
            <a:r>
              <a:rPr lang="en-ID" sz="1200" dirty="0">
                <a:latin typeface="Copperplate Gothic Bold" panose="020E0705020206020404" pitchFamily="34" charset="0"/>
              </a:rPr>
              <a:t> dan </a:t>
            </a:r>
            <a:r>
              <a:rPr lang="en-ID" sz="1200" dirty="0" err="1">
                <a:latin typeface="Copperplate Gothic Bold" panose="020E0705020206020404" pitchFamily="34" charset="0"/>
              </a:rPr>
              <a:t>mengumpulkan</a:t>
            </a:r>
            <a:r>
              <a:rPr lang="en-ID" sz="1200" dirty="0">
                <a:latin typeface="Copperplate Gothic Bold" panose="020E0705020206020404" pitchFamily="34" charset="0"/>
              </a:rPr>
              <a:t> </a:t>
            </a:r>
            <a:r>
              <a:rPr lang="en-ID" sz="1200" dirty="0" err="1">
                <a:latin typeface="Copperplate Gothic Bold" panose="020E0705020206020404" pitchFamily="34" charset="0"/>
              </a:rPr>
              <a:t>makanan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pic>
        <p:nvPicPr>
          <p:cNvPr id="6" name="Google Shape;790;p47">
            <a:hlinkClick r:id="rId13" action="ppaction://hlinksldjump"/>
            <a:extLst>
              <a:ext uri="{FF2B5EF4-FFF2-40B4-BE49-F238E27FC236}">
                <a16:creationId xmlns:a16="http://schemas.microsoft.com/office/drawing/2014/main" id="{5E4255A8-E1AE-9B2C-0E8A-F302C49406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2959847" y="1997655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hlinkClick r:id="rId13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E5FF89E-4853-70DF-F9C6-CB0E1C155B36}"/>
              </a:ext>
            </a:extLst>
          </p:cNvPr>
          <p:cNvSpPr txBox="1"/>
          <p:nvPr/>
        </p:nvSpPr>
        <p:spPr>
          <a:xfrm>
            <a:off x="3141193" y="2340916"/>
            <a:ext cx="184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bercocok</a:t>
            </a:r>
            <a:r>
              <a:rPr lang="en-ID" sz="1200" dirty="0">
                <a:latin typeface="Copperplate Gothic Bold" panose="020E0705020206020404" pitchFamily="34" charset="0"/>
              </a:rPr>
              <a:t> </a:t>
            </a:r>
            <a:r>
              <a:rPr lang="en-ID" sz="1200" dirty="0" err="1">
                <a:latin typeface="Copperplate Gothic Bold" panose="020E0705020206020404" pitchFamily="34" charset="0"/>
              </a:rPr>
              <a:t>tanam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pic>
        <p:nvPicPr>
          <p:cNvPr id="9" name="Google Shape;790;p47">
            <a:hlinkClick r:id="rId14" action="ppaction://hlinksldjump"/>
            <a:extLst>
              <a:ext uri="{FF2B5EF4-FFF2-40B4-BE49-F238E27FC236}">
                <a16:creationId xmlns:a16="http://schemas.microsoft.com/office/drawing/2014/main" id="{983D2F39-699E-6E90-53C1-27556F778B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5539024" y="2652546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14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354F02D4-171C-7A31-7BD7-8E4A625A5E80}"/>
              </a:ext>
            </a:extLst>
          </p:cNvPr>
          <p:cNvSpPr txBox="1"/>
          <p:nvPr/>
        </p:nvSpPr>
        <p:spPr>
          <a:xfrm>
            <a:off x="5789617" y="2995807"/>
            <a:ext cx="1705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Perundagian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15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F6B10D6-41EF-6140-6724-EEE229A0B89B}"/>
              </a:ext>
            </a:extLst>
          </p:cNvPr>
          <p:cNvSpPr/>
          <p:nvPr/>
        </p:nvSpPr>
        <p:spPr>
          <a:xfrm rot="10800000">
            <a:off x="248670" y="4618141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6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6"/>
          <p:cNvSpPr txBox="1">
            <a:spLocks noGrp="1"/>
          </p:cNvSpPr>
          <p:nvPr>
            <p:ph type="title"/>
          </p:nvPr>
        </p:nvSpPr>
        <p:spPr>
          <a:xfrm>
            <a:off x="630402" y="45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Masa berburu dan mengumpulkan makanan</a:t>
            </a:r>
            <a:endParaRPr sz="2000" dirty="0"/>
          </a:p>
        </p:txBody>
      </p:sp>
      <p:pic>
        <p:nvPicPr>
          <p:cNvPr id="782" name="Google Shape;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27217-3F74-35C6-9084-493764DA91C8}"/>
              </a:ext>
            </a:extLst>
          </p:cNvPr>
          <p:cNvSpPr txBox="1"/>
          <p:nvPr/>
        </p:nvSpPr>
        <p:spPr>
          <a:xfrm>
            <a:off x="342065" y="1171450"/>
            <a:ext cx="8461537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Masa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Masa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dibagi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masa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14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2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790;p47">
            <a:hlinkClick r:id="rId7" action="ppaction://hlinksldjump"/>
            <a:extLst>
              <a:ext uri="{FF2B5EF4-FFF2-40B4-BE49-F238E27FC236}">
                <a16:creationId xmlns:a16="http://schemas.microsoft.com/office/drawing/2014/main" id="{76CA622B-7393-6AC3-5F77-BD16C2822FD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354688" y="2571749"/>
            <a:ext cx="2206847" cy="11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90;p47">
            <a:hlinkClick r:id="rId9" action="ppaction://hlinksldjump"/>
            <a:extLst>
              <a:ext uri="{FF2B5EF4-FFF2-40B4-BE49-F238E27FC236}">
                <a16:creationId xmlns:a16="http://schemas.microsoft.com/office/drawing/2014/main" id="{B7291382-85F0-48AF-6348-4780EB5A5E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6746154" y="2571748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hlinkClick r:id="rId7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727F59D-D560-D387-2AF0-C89C9290F7FC}"/>
              </a:ext>
            </a:extLst>
          </p:cNvPr>
          <p:cNvSpPr txBox="1"/>
          <p:nvPr/>
        </p:nvSpPr>
        <p:spPr>
          <a:xfrm>
            <a:off x="4665325" y="2884234"/>
            <a:ext cx="158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latin typeface="Sigmar One" panose="020B0604020202020204" charset="0"/>
              </a:rPr>
              <a:t>Tingkat </a:t>
            </a:r>
            <a:r>
              <a:rPr lang="en-ID" sz="1400" dirty="0" err="1">
                <a:latin typeface="Sigmar One" panose="020B0604020202020204" charset="0"/>
              </a:rPr>
              <a:t>Sederhana</a:t>
            </a:r>
            <a:endParaRPr lang="en-ID" sz="1400" dirty="0">
              <a:latin typeface="Sigmar One" panose="020B0604020202020204" charset="0"/>
            </a:endParaRPr>
          </a:p>
        </p:txBody>
      </p:sp>
      <p:sp>
        <p:nvSpPr>
          <p:cNvPr id="11" name="TextBox 10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C0070098-4BDB-40E3-FD70-0992EBCE382A}"/>
              </a:ext>
            </a:extLst>
          </p:cNvPr>
          <p:cNvSpPr txBox="1"/>
          <p:nvPr/>
        </p:nvSpPr>
        <p:spPr>
          <a:xfrm>
            <a:off x="6821909" y="2991953"/>
            <a:ext cx="2131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latin typeface="Sigmar One" panose="020B0604020202020204" charset="0"/>
              </a:rPr>
              <a:t>Tingkat </a:t>
            </a:r>
            <a:r>
              <a:rPr lang="en-ID" sz="1400" dirty="0" err="1">
                <a:latin typeface="Sigmar One" panose="020B0604020202020204" charset="0"/>
              </a:rPr>
              <a:t>Lanjut</a:t>
            </a:r>
            <a:endParaRPr lang="en-ID" sz="1400" dirty="0">
              <a:latin typeface="Sigmar One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7B7BE-3C76-77A1-9933-120E01153B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2" y="2510275"/>
            <a:ext cx="3200445" cy="1973207"/>
          </a:xfrm>
          <a:prstGeom prst="rect">
            <a:avLst/>
          </a:prstGeom>
        </p:spPr>
      </p:pic>
      <p:sp>
        <p:nvSpPr>
          <p:cNvPr id="6" name="Arrow: Right 5">
            <a:hlinkClick r:id="rId12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2C4F815D-4EEE-CD22-A460-0B32E7DC1F2C}"/>
              </a:ext>
            </a:extLst>
          </p:cNvPr>
          <p:cNvSpPr/>
          <p:nvPr/>
        </p:nvSpPr>
        <p:spPr>
          <a:xfrm rot="10800000">
            <a:off x="158715" y="458754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261250" y="4528700"/>
            <a:ext cx="8523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19" y="1632746"/>
            <a:ext cx="738875" cy="29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080" y="0"/>
            <a:ext cx="462984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>
            <a:spLocks noGrp="1"/>
          </p:cNvSpPr>
          <p:nvPr>
            <p:ph type="subTitle" idx="1"/>
          </p:nvPr>
        </p:nvSpPr>
        <p:spPr>
          <a:xfrm>
            <a:off x="1616897" y="1047800"/>
            <a:ext cx="591020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berburu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paleolithikum</a:t>
            </a:r>
            <a:r>
              <a:rPr lang="en-ID" dirty="0"/>
              <a:t>.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hidup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peradabannya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mengembara</a:t>
            </a:r>
            <a:r>
              <a:rPr lang="en-ID" dirty="0"/>
              <a:t>, </a:t>
            </a:r>
            <a:r>
              <a:rPr lang="en-ID" dirty="0" err="1"/>
              <a:t>pindah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lain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pemburu</a:t>
            </a:r>
            <a:r>
              <a:rPr lang="en-ID" dirty="0"/>
              <a:t> </a:t>
            </a:r>
            <a:r>
              <a:rPr lang="en-ID" dirty="0" err="1"/>
              <a:t>binatang</a:t>
            </a:r>
            <a:r>
              <a:rPr lang="en-ID" dirty="0"/>
              <a:t> dan </a:t>
            </a:r>
            <a:r>
              <a:rPr lang="en-ID" dirty="0" err="1"/>
              <a:t>penangkap</a:t>
            </a:r>
            <a:r>
              <a:rPr lang="en-ID" dirty="0"/>
              <a:t> ikan.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mereka</a:t>
            </a:r>
            <a:r>
              <a:rPr lang="en-ID" dirty="0"/>
              <a:t> juga </a:t>
            </a:r>
            <a:r>
              <a:rPr lang="en-ID" dirty="0" err="1"/>
              <a:t>meramu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.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yang </a:t>
            </a:r>
            <a:r>
              <a:rPr lang="en-ID" dirty="0" err="1"/>
              <a:t>dikumpulkan</a:t>
            </a:r>
            <a:r>
              <a:rPr lang="en-ID" dirty="0"/>
              <a:t>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umbi-umbian</a:t>
            </a:r>
            <a:r>
              <a:rPr lang="en-ID" dirty="0"/>
              <a:t>, </a:t>
            </a:r>
            <a:r>
              <a:rPr lang="en-ID" dirty="0" err="1"/>
              <a:t>buah-buahan</a:t>
            </a:r>
            <a:r>
              <a:rPr lang="en-ID" dirty="0"/>
              <a:t> dan </a:t>
            </a:r>
            <a:r>
              <a:rPr lang="en-ID" dirty="0" err="1"/>
              <a:t>daun-daunan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399" name="Google Shape;399;p37"/>
          <p:cNvSpPr/>
          <p:nvPr/>
        </p:nvSpPr>
        <p:spPr>
          <a:xfrm>
            <a:off x="5991738" y="4599800"/>
            <a:ext cx="7389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263" y="3680400"/>
            <a:ext cx="829830" cy="1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452" y="3816350"/>
            <a:ext cx="1120425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3035694" y="56609"/>
            <a:ext cx="3238291" cy="728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latin typeface="Copperplate Gothic Bold" panose="020E0705020206020404" pitchFamily="34" charset="0"/>
              </a:rPr>
              <a:t>Tingkat </a:t>
            </a:r>
            <a:r>
              <a:rPr lang="en-ID" sz="2000" dirty="0" err="1">
                <a:latin typeface="Copperplate Gothic Bold" panose="020E0705020206020404" pitchFamily="34" charset="0"/>
              </a:rPr>
              <a:t>Sederhana</a:t>
            </a:r>
            <a:endParaRPr lang="en-ID" sz="20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510A60C0-D70F-DC12-A1E3-9FD0A78D0E41}"/>
              </a:ext>
            </a:extLst>
          </p:cNvPr>
          <p:cNvSpPr/>
          <p:nvPr/>
        </p:nvSpPr>
        <p:spPr>
          <a:xfrm rot="10800000">
            <a:off x="163900" y="4625377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9CFC026-895F-911B-F39D-AFC354186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18" y="3693464"/>
            <a:ext cx="876900" cy="1240187"/>
          </a:xfrm>
          <a:prstGeom prst="rect">
            <a:avLst/>
          </a:prstGeom>
        </p:spPr>
      </p:pic>
      <p:sp>
        <p:nvSpPr>
          <p:cNvPr id="9" name="TextBox 8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25E5CC0-5AAF-6C3F-BF47-2C3BB6E2DC56}"/>
              </a:ext>
            </a:extLst>
          </p:cNvPr>
          <p:cNvSpPr txBox="1"/>
          <p:nvPr/>
        </p:nvSpPr>
        <p:spPr>
          <a:xfrm>
            <a:off x="3998646" y="4229345"/>
            <a:ext cx="1718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Pengembang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5" name="Picture 14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C9A7E0E-E134-F4AB-FDF8-22D747C6F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61" y="1444951"/>
            <a:ext cx="2032015" cy="1845876"/>
          </a:xfrm>
          <a:prstGeom prst="rect">
            <a:avLst/>
          </a:prstGeom>
        </p:spPr>
      </p:pic>
      <p:sp>
        <p:nvSpPr>
          <p:cNvPr id="16" name="TextBox 15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529378E-B384-AF54-5225-5A949DB60BB2}"/>
              </a:ext>
            </a:extLst>
          </p:cNvPr>
          <p:cNvSpPr txBox="1"/>
          <p:nvPr/>
        </p:nvSpPr>
        <p:spPr>
          <a:xfrm>
            <a:off x="3091318" y="3183701"/>
            <a:ext cx="1037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Materi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8" name="Picture 17">
            <a:hlinkClick r:id="rId9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13747D2-7884-4E82-E6B1-191177F2D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41" y="1687092"/>
            <a:ext cx="1361593" cy="1361593"/>
          </a:xfrm>
          <a:prstGeom prst="rect">
            <a:avLst/>
          </a:prstGeom>
        </p:spPr>
      </p:pic>
      <p:sp>
        <p:nvSpPr>
          <p:cNvPr id="19" name="TextBox 18">
            <a:hlinkClick r:id="rId9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6624515-E3F7-573B-4CBD-AA5C771F8A3C}"/>
              </a:ext>
            </a:extLst>
          </p:cNvPr>
          <p:cNvSpPr txBox="1"/>
          <p:nvPr/>
        </p:nvSpPr>
        <p:spPr>
          <a:xfrm>
            <a:off x="6764161" y="3231799"/>
            <a:ext cx="1201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SOAL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9D2DA-9D67-8F2E-913E-31015274D758}"/>
              </a:ext>
            </a:extLst>
          </p:cNvPr>
          <p:cNvSpPr txBox="1"/>
          <p:nvPr/>
        </p:nvSpPr>
        <p:spPr>
          <a:xfrm>
            <a:off x="3712854" y="266352"/>
            <a:ext cx="1718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MENU</a:t>
            </a:r>
          </a:p>
        </p:txBody>
      </p:sp>
      <p:pic>
        <p:nvPicPr>
          <p:cNvPr id="3" name="Picture 2">
            <a:hlinkClick r:id="rId11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2FF396C-F4E5-650D-A628-8FD55AC99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" y="1444951"/>
            <a:ext cx="1613575" cy="1682870"/>
          </a:xfrm>
          <a:prstGeom prst="rect">
            <a:avLst/>
          </a:prstGeom>
        </p:spPr>
      </p:pic>
      <p:sp>
        <p:nvSpPr>
          <p:cNvPr id="4" name="TextBox 3">
            <a:hlinkClick r:id="rId11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5D77136-151A-6E91-5435-2E76513E0934}"/>
              </a:ext>
            </a:extLst>
          </p:cNvPr>
          <p:cNvSpPr txBox="1"/>
          <p:nvPr/>
        </p:nvSpPr>
        <p:spPr>
          <a:xfrm>
            <a:off x="1018471" y="3183701"/>
            <a:ext cx="1695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Peta </a:t>
            </a: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Konsep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8" name="Picture 7">
            <a:hlinkClick r:id="rId13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FFC9BF7-4549-413F-5271-DD5997BEF6B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792" y="1687092"/>
            <a:ext cx="1436028" cy="1361593"/>
          </a:xfrm>
          <a:prstGeom prst="rect">
            <a:avLst/>
          </a:prstGeom>
        </p:spPr>
      </p:pic>
      <p:sp>
        <p:nvSpPr>
          <p:cNvPr id="10" name="TextBox 9">
            <a:hlinkClick r:id="rId13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0452BB7-B6D9-16D4-24CC-01D8C1FC491E}"/>
              </a:ext>
            </a:extLst>
          </p:cNvPr>
          <p:cNvSpPr txBox="1"/>
          <p:nvPr/>
        </p:nvSpPr>
        <p:spPr>
          <a:xfrm>
            <a:off x="4572000" y="3108689"/>
            <a:ext cx="19104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Video </a:t>
            </a: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Pembelajaran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1" name="Picture 10">
            <a:hlinkClick r:id="rId15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CA41600-FD21-08D7-ADED-5D6FCB1575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/>
          <p:nvPr/>
        </p:nvSpPr>
        <p:spPr>
          <a:xfrm>
            <a:off x="5973463" y="4448900"/>
            <a:ext cx="8523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146800" y="911720"/>
            <a:ext cx="4850400" cy="309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berburu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zaman </a:t>
            </a:r>
            <a:r>
              <a:rPr lang="en-ID" dirty="0" err="1"/>
              <a:t>mesolithikum</a:t>
            </a:r>
            <a:r>
              <a:rPr lang="en-ID" dirty="0"/>
              <a:t>.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sebelumnya</a:t>
            </a:r>
            <a:r>
              <a:rPr lang="en-ID" dirty="0"/>
              <a:t>.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menetap</a:t>
            </a:r>
            <a:r>
              <a:rPr lang="en-ID" dirty="0"/>
              <a:t>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dan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bercocok</a:t>
            </a:r>
            <a:r>
              <a:rPr lang="en-ID" dirty="0"/>
              <a:t> </a:t>
            </a:r>
            <a:r>
              <a:rPr lang="en-ID" dirty="0" err="1"/>
              <a:t>tanam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tampak</a:t>
            </a:r>
            <a:r>
              <a:rPr lang="en-ID" dirty="0"/>
              <a:t> </a:t>
            </a:r>
            <a:r>
              <a:rPr lang="en-ID" dirty="0" err="1"/>
              <a:t>kegiatan-kegiatan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dicapai</a:t>
            </a:r>
            <a:r>
              <a:rPr lang="en-ID" dirty="0"/>
              <a:t> pada masa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lukisan</a:t>
            </a:r>
            <a:r>
              <a:rPr lang="en-ID" dirty="0"/>
              <a:t> di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gua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karang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450" name="Google Shape;450;p40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5605">
            <a:off x="8216783" y="22235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596289" y="-168363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311428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0975" y="24575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5100" y="1452385"/>
            <a:ext cx="1252550" cy="303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8876" y="3544350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5605">
            <a:off x="8654808" y="16779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96;p37">
            <a:extLst>
              <a:ext uri="{FF2B5EF4-FFF2-40B4-BE49-F238E27FC236}">
                <a16:creationId xmlns:a16="http://schemas.microsoft.com/office/drawing/2014/main" id="{46CCDD78-8B7B-1D41-F595-A9CB3346F4A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7080" y="-21949"/>
            <a:ext cx="462984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3361228" y="151353"/>
            <a:ext cx="2595428" cy="495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Copperplate Gothic Bold" panose="020E0705020206020404" pitchFamily="34" charset="0"/>
              </a:rPr>
              <a:t>Tingkat Lanjut</a:t>
            </a:r>
            <a:endParaRPr sz="20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12" action="ppaction://hlinksldjump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463EDD9E-5AB3-2845-8C04-3BEE8379F69F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6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6"/>
          <p:cNvSpPr txBox="1">
            <a:spLocks noGrp="1"/>
          </p:cNvSpPr>
          <p:nvPr>
            <p:ph type="title"/>
          </p:nvPr>
        </p:nvSpPr>
        <p:spPr>
          <a:xfrm>
            <a:off x="630402" y="45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Copperplate Gothic Bold" panose="020E0705020206020404" pitchFamily="34" charset="0"/>
              </a:rPr>
              <a:t>Masa bercocok tanam</a:t>
            </a:r>
            <a:endParaRPr sz="2000" dirty="0">
              <a:latin typeface="Copperplate Gothic Bold" panose="020E0705020206020404" pitchFamily="34" charset="0"/>
            </a:endParaRPr>
          </a:p>
        </p:txBody>
      </p:sp>
      <p:pic>
        <p:nvPicPr>
          <p:cNvPr id="782" name="Google Shape;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27217-3F74-35C6-9084-493764DA91C8}"/>
              </a:ext>
            </a:extLst>
          </p:cNvPr>
          <p:cNvSpPr txBox="1"/>
          <p:nvPr/>
        </p:nvSpPr>
        <p:spPr>
          <a:xfrm>
            <a:off x="4031369" y="1206025"/>
            <a:ext cx="4767627" cy="283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dilampaui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memasuki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kehidupan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Masa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diperkirakan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semasa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zaman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Neolithikum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Pada masa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peradaban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kemampuan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mengolah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mengembangbiakkan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binatang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ternak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menetap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berpindah-pindah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pada masa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menetap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persediaan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tercukupi</a:t>
            </a:r>
            <a:r>
              <a:rPr lang="en-ID" sz="12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76DAA-E12B-14DC-6CB1-568317FA5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7" y="1538833"/>
            <a:ext cx="3679767" cy="2065833"/>
          </a:xfrm>
          <a:prstGeom prst="rect">
            <a:avLst/>
          </a:prstGeom>
        </p:spPr>
      </p:pic>
      <p:sp>
        <p:nvSpPr>
          <p:cNvPr id="5" name="Arrow: Right 4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AFC7FBB1-2F2E-0CB0-911C-EBF7B62873F0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4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5"/>
          <p:cNvSpPr/>
          <p:nvPr/>
        </p:nvSpPr>
        <p:spPr>
          <a:xfrm>
            <a:off x="580000" y="4085477"/>
            <a:ext cx="7929000" cy="452400"/>
          </a:xfrm>
          <a:prstGeom prst="ellipse">
            <a:avLst/>
          </a:prstGeom>
          <a:solidFill>
            <a:srgbClr val="191919">
              <a:alpha val="20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8" name="Google Shape;1018;p55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5"/>
          <p:cNvSpPr txBox="1">
            <a:spLocks noGrp="1"/>
          </p:cNvSpPr>
          <p:nvPr>
            <p:ph type="subTitle" idx="4294967295"/>
          </p:nvPr>
        </p:nvSpPr>
        <p:spPr>
          <a:xfrm>
            <a:off x="3828994" y="1151988"/>
            <a:ext cx="5222100" cy="273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 di Indonesia. Kata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Bali: </a:t>
            </a:r>
            <a:r>
              <a:rPr lang="en-ID" dirty="0" err="1"/>
              <a:t>undagi</a:t>
            </a:r>
            <a:r>
              <a:rPr lang="en-ID" dirty="0"/>
              <a:t>, 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sekelompok</a:t>
            </a:r>
            <a:r>
              <a:rPr lang="en-ID" dirty="0"/>
              <a:t> orang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segolongan</a:t>
            </a:r>
            <a:r>
              <a:rPr lang="en-ID" dirty="0"/>
              <a:t> orang yang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kepandaian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usaha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gerabah</a:t>
            </a:r>
            <a:r>
              <a:rPr lang="en-ID" dirty="0"/>
              <a:t>,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perhiasan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sampan. Masa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perunggu</a:t>
            </a:r>
            <a:r>
              <a:rPr lang="en-ID" dirty="0"/>
              <a:t>. Pada masa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peradaban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ID" dirty="0" err="1"/>
              <a:t>tingkatannya</a:t>
            </a:r>
            <a:r>
              <a:rPr lang="en-ID" dirty="0"/>
              <a:t>.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alat-alat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perkakas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sebelumnya</a:t>
            </a:r>
            <a:r>
              <a:rPr lang="en-ID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0" name="Google Shape;102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Masa perundagian</a:t>
            </a:r>
            <a:endParaRPr dirty="0">
              <a:latin typeface="Copperplate Gothic Bold" panose="020E0705020206020404" pitchFamily="34" charset="0"/>
            </a:endParaRPr>
          </a:p>
        </p:txBody>
      </p:sp>
      <p:pic>
        <p:nvPicPr>
          <p:cNvPr id="1021" name="Google Shape;10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D20E36-A98D-F7DC-92D7-27405BCF4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0" y="1519599"/>
            <a:ext cx="3444504" cy="1941755"/>
          </a:xfrm>
          <a:prstGeom prst="rect">
            <a:avLst/>
          </a:prstGeom>
        </p:spPr>
      </p:pic>
      <p:sp>
        <p:nvSpPr>
          <p:cNvPr id="3" name="Arrow: Right 2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FB397DB-D894-696F-26C5-0D4BB2E03807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B68F-7285-6DFB-DBB5-89691A14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92459"/>
            <a:ext cx="77040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4" name="Picture 3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F1EB6E-480B-2F10-E9EF-EB81F345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sp>
        <p:nvSpPr>
          <p:cNvPr id="7" name="Arrow: Right 6">
            <a:hlinkClick r:id="rId8" action="ppaction://hlinksldjump"/>
            <a:extLst>
              <a:ext uri="{FF2B5EF4-FFF2-40B4-BE49-F238E27FC236}">
                <a16:creationId xmlns:a16="http://schemas.microsoft.com/office/drawing/2014/main" id="{676944CB-41DA-1D3F-9A74-277BF67D79E6}"/>
              </a:ext>
            </a:extLst>
          </p:cNvPr>
          <p:cNvSpPr/>
          <p:nvPr/>
        </p:nvSpPr>
        <p:spPr>
          <a:xfrm>
            <a:off x="8269341" y="454740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Online Media 4" title="Sejarah Wajib 10 : Masa Praaksara - Masa Paleolitikum dan Mesolitikum">
            <a:hlinkClick r:id="" action="ppaction://media"/>
            <a:extLst>
              <a:ext uri="{FF2B5EF4-FFF2-40B4-BE49-F238E27FC236}">
                <a16:creationId xmlns:a16="http://schemas.microsoft.com/office/drawing/2014/main" id="{1F5A5294-63A1-48BE-B4E3-1131A9B6D03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768623" y="1222376"/>
            <a:ext cx="5606752" cy="3167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16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B68F-7285-6DFB-DBB5-89691A14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92459"/>
            <a:ext cx="77040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4" name="Picture 3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F1EB6E-480B-2F10-E9EF-EB81F345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sp>
        <p:nvSpPr>
          <p:cNvPr id="5" name="Arrow: Right 4">
            <a:hlinkClick r:id="rId8" action="ppaction://hlinksldjump"/>
            <a:extLst>
              <a:ext uri="{FF2B5EF4-FFF2-40B4-BE49-F238E27FC236}">
                <a16:creationId xmlns:a16="http://schemas.microsoft.com/office/drawing/2014/main" id="{FAAB42A4-39F5-3CEB-A477-5F82DF9CBE56}"/>
              </a:ext>
            </a:extLst>
          </p:cNvPr>
          <p:cNvSpPr/>
          <p:nvPr/>
        </p:nvSpPr>
        <p:spPr>
          <a:xfrm rot="10800000">
            <a:off x="794327" y="454740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Online Media 2" title="MASA PRAAKSARA IPS KELAS 7">
            <a:hlinkClick r:id="" action="ppaction://media"/>
            <a:extLst>
              <a:ext uri="{FF2B5EF4-FFF2-40B4-BE49-F238E27FC236}">
                <a16:creationId xmlns:a16="http://schemas.microsoft.com/office/drawing/2014/main" id="{3D76425B-C06E-47CA-9AF1-DC9F6D3C5A7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894860" y="1293486"/>
            <a:ext cx="5354280" cy="302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7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1. Pada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geologis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pertama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terjadi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11" name="JAWABAN BENAR">
            <a:extLst>
              <a:ext uri="{FF2B5EF4-FFF2-40B4-BE49-F238E27FC236}">
                <a16:creationId xmlns:a16="http://schemas.microsoft.com/office/drawing/2014/main" id="{F81EDC03-A497-AC8D-5571-4E66ED8F6769}"/>
              </a:ext>
            </a:extLst>
          </p:cNvPr>
          <p:cNvSpPr/>
          <p:nvPr/>
        </p:nvSpPr>
        <p:spPr>
          <a:xfrm>
            <a:off x="5045888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C. </a:t>
            </a:r>
            <a:r>
              <a:rPr lang="en-US" dirty="0" err="1">
                <a:solidFill>
                  <a:schemeClr val="tx1"/>
                </a:solidFill>
              </a:rPr>
              <a:t>Arkaikum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AD8AC7-F31E-1123-A5F8-1A84439F3523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Tertier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D05C83-EE51-08A2-B59A-F7130764C028}"/>
                </a:ext>
              </a:extLst>
            </p:cNvPr>
            <p:cNvGrpSpPr/>
            <p:nvPr/>
          </p:nvGrpSpPr>
          <p:grpSpPr>
            <a:xfrm>
              <a:off x="2162522" y="2930919"/>
              <a:ext cx="1802103" cy="1445888"/>
              <a:chOff x="2162522" y="2930919"/>
              <a:chExt cx="1802103" cy="1445888"/>
            </a:xfrm>
          </p:grpSpPr>
          <p:sp>
            <p:nvSpPr>
              <p:cNvPr id="6" name="JAWABAN SALAH">
                <a:extLst>
                  <a:ext uri="{FF2B5EF4-FFF2-40B4-BE49-F238E27FC236}">
                    <a16:creationId xmlns:a16="http://schemas.microsoft.com/office/drawing/2014/main" id="{47EE62A5-7037-4BBC-F585-66FFEF8FBCE5}"/>
                  </a:ext>
                </a:extLst>
              </p:cNvPr>
              <p:cNvSpPr/>
              <p:nvPr/>
            </p:nvSpPr>
            <p:spPr>
              <a:xfrm>
                <a:off x="2162523" y="2930919"/>
                <a:ext cx="1802102" cy="639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dirty="0">
                    <a:solidFill>
                      <a:schemeClr val="tx1"/>
                    </a:solidFill>
                  </a:rPr>
                  <a:t>A. </a:t>
                </a:r>
                <a:r>
                  <a:rPr lang="en-US" dirty="0" err="1">
                    <a:solidFill>
                      <a:schemeClr val="tx1"/>
                    </a:solidFill>
                  </a:rPr>
                  <a:t>Paleozoikum</a:t>
                </a:r>
                <a:endParaRPr lang="en-ID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JAWABAN SALAH">
                <a:extLst>
                  <a:ext uri="{FF2B5EF4-FFF2-40B4-BE49-F238E27FC236}">
                    <a16:creationId xmlns:a16="http://schemas.microsoft.com/office/drawing/2014/main" id="{1B216EB7-D414-A8DE-1C76-96A81D9B54F9}"/>
                  </a:ext>
                </a:extLst>
              </p:cNvPr>
              <p:cNvSpPr/>
              <p:nvPr/>
            </p:nvSpPr>
            <p:spPr>
              <a:xfrm>
                <a:off x="2162522" y="3736896"/>
                <a:ext cx="1802102" cy="639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B. </a:t>
                </a:r>
                <a:r>
                  <a:rPr lang="en-US" dirty="0" err="1">
                    <a:solidFill>
                      <a:schemeClr val="tx1"/>
                    </a:solidFill>
                  </a:rPr>
                  <a:t>Mesozoikum</a:t>
                </a:r>
                <a:endParaRPr lang="en-ID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D824775-7CFA-CDC4-8D10-2B7D22136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51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2.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munculnya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binatang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kecil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tidak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bertulang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punggung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berbagai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jenis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ikan,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amfibi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reptil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zaman</a:t>
            </a:r>
          </a:p>
        </p:txBody>
      </p:sp>
      <p:sp>
        <p:nvSpPr>
          <p:cNvPr id="13" name="JAWABAN BENAR">
            <a:extLst>
              <a:ext uri="{FF2B5EF4-FFF2-40B4-BE49-F238E27FC236}">
                <a16:creationId xmlns:a16="http://schemas.microsoft.com/office/drawing/2014/main" id="{44249ECC-2B2E-47C1-7DBF-28FF9ADAF0F1}"/>
              </a:ext>
            </a:extLst>
          </p:cNvPr>
          <p:cNvSpPr/>
          <p:nvPr/>
        </p:nvSpPr>
        <p:spPr>
          <a:xfrm>
            <a:off x="5045888" y="3744405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D. </a:t>
            </a:r>
            <a:r>
              <a:rPr lang="en-US" dirty="0" err="1">
                <a:solidFill>
                  <a:schemeClr val="tx1"/>
                </a:solidFill>
              </a:rPr>
              <a:t>Paleozoikum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780ACB-9267-2669-3A52-84F1CA31C64E}"/>
              </a:ext>
            </a:extLst>
          </p:cNvPr>
          <p:cNvGrpSpPr/>
          <p:nvPr/>
        </p:nvGrpSpPr>
        <p:grpSpPr>
          <a:xfrm>
            <a:off x="2162522" y="2930919"/>
            <a:ext cx="4685468" cy="1445888"/>
            <a:chOff x="2162522" y="2930919"/>
            <a:chExt cx="4685468" cy="1445888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Kuartier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</a:t>
              </a:r>
              <a:r>
                <a:rPr lang="en-US" dirty="0" err="1">
                  <a:solidFill>
                    <a:schemeClr val="tx1"/>
                  </a:solidFill>
                </a:rPr>
                <a:t>Arkaikum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Mesozoikum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0936138-D6B8-F26E-A95B-0E715B6B0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3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chemeClr val="tx1"/>
                </a:solidFill>
                <a:latin typeface="Didact Gothic" panose="00000500000000000000" pitchFamily="2" charset="0"/>
              </a:rPr>
              <a:t>3. Zaman pertama kali munculnya manusia adalah zaman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Kuartier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9A30E-7473-BDC0-D37A-53F831A886FC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Paleozoikum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Mesozoikum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Tertier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3E082A-BB15-5B6E-FAFC-129996A1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31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4.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arkeologis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dibagi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menjadi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2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yaitu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221579-4D10-947A-360E-B450F77E75D8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Zaman batu dan </a:t>
              </a:r>
              <a:r>
                <a:rPr lang="en-US" dirty="0" err="1">
                  <a:solidFill>
                    <a:schemeClr val="tx1"/>
                  </a:solidFill>
                </a:rPr>
                <a:t>kapur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Zaman </a:t>
              </a:r>
              <a:r>
                <a:rPr lang="en-US" dirty="0" err="1">
                  <a:solidFill>
                    <a:schemeClr val="tx1"/>
                  </a:solidFill>
                </a:rPr>
                <a:t>logam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besi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Zaman </a:t>
              </a:r>
              <a:r>
                <a:rPr lang="en-US" dirty="0" err="1">
                  <a:solidFill>
                    <a:schemeClr val="tx1"/>
                  </a:solidFill>
                </a:rPr>
                <a:t>logam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tanah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Zaman batu dan </a:t>
            </a:r>
            <a:r>
              <a:rPr lang="en-US" dirty="0" err="1">
                <a:solidFill>
                  <a:schemeClr val="tx1"/>
                </a:solidFill>
              </a:rPr>
              <a:t>logam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29F8B1-011E-54F1-4A13-203953F98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5. Pada zaman batu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tua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atau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paleolithikum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masih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berpindah-pindah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mempunyai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istilah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lain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yaitu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Nomaden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844A3-3282-7F87-DA28-76FE5ADFF478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Nulmaden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Nomayden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Numaden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D449C2B-D2AE-F1D4-0A42-91B0FDC73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2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0"/>
          <p:cNvSpPr txBox="1">
            <a:spLocks noGrp="1"/>
          </p:cNvSpPr>
          <p:nvPr>
            <p:ph type="subTitle" idx="4294967295"/>
          </p:nvPr>
        </p:nvSpPr>
        <p:spPr>
          <a:xfrm>
            <a:off x="2068660" y="1076850"/>
            <a:ext cx="5006680" cy="3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 err="1"/>
              <a:t>Kompetensi</a:t>
            </a:r>
            <a:r>
              <a:rPr lang="en-US" sz="1100" dirty="0"/>
              <a:t> Dasar :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100" dirty="0"/>
              <a:t>3.4 </a:t>
            </a:r>
            <a:r>
              <a:rPr lang="en-ID" sz="1100" dirty="0" err="1"/>
              <a:t>Memahami</a:t>
            </a:r>
            <a:r>
              <a:rPr lang="en-ID" sz="1100" dirty="0"/>
              <a:t> </a:t>
            </a:r>
            <a:r>
              <a:rPr lang="en-ID" sz="1100" dirty="0" err="1"/>
              <a:t>berpikir</a:t>
            </a:r>
            <a:r>
              <a:rPr lang="en-ID" sz="1100" dirty="0"/>
              <a:t> </a:t>
            </a:r>
            <a:r>
              <a:rPr lang="en-ID" sz="1100" dirty="0" err="1"/>
              <a:t>kronologi</a:t>
            </a:r>
            <a:r>
              <a:rPr lang="en-ID" sz="1100" dirty="0"/>
              <a:t>, </a:t>
            </a:r>
            <a:r>
              <a:rPr lang="en-ID" sz="1100" dirty="0" err="1"/>
              <a:t>perubahan</a:t>
            </a:r>
            <a:r>
              <a:rPr lang="en-ID" sz="1100" dirty="0"/>
              <a:t> dan </a:t>
            </a:r>
            <a:r>
              <a:rPr lang="en-ID" sz="1100" dirty="0" err="1"/>
              <a:t>kesinambungan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kehidupan</a:t>
            </a:r>
            <a:r>
              <a:rPr lang="en-ID" sz="1100" dirty="0"/>
              <a:t> </a:t>
            </a:r>
            <a:r>
              <a:rPr lang="en-ID" sz="1100" dirty="0" err="1"/>
              <a:t>bangsa</a:t>
            </a:r>
            <a:r>
              <a:rPr lang="en-ID" sz="1100" dirty="0"/>
              <a:t> Indonesia pada </a:t>
            </a:r>
            <a:r>
              <a:rPr lang="en-ID" sz="1100" dirty="0" err="1"/>
              <a:t>aspek</a:t>
            </a:r>
            <a:r>
              <a:rPr lang="en-ID" sz="1100" dirty="0"/>
              <a:t> </a:t>
            </a:r>
            <a:r>
              <a:rPr lang="en-ID" sz="1100" dirty="0" err="1"/>
              <a:t>politik</a:t>
            </a:r>
            <a:r>
              <a:rPr lang="en-ID" sz="1100" dirty="0"/>
              <a:t>, </a:t>
            </a:r>
            <a:r>
              <a:rPr lang="en-ID" sz="1100" dirty="0" err="1"/>
              <a:t>sosial</a:t>
            </a:r>
            <a:r>
              <a:rPr lang="en-ID" sz="1100" dirty="0"/>
              <a:t>, </a:t>
            </a:r>
            <a:r>
              <a:rPr lang="en-ID" sz="1100" dirty="0" err="1"/>
              <a:t>budaya</a:t>
            </a:r>
            <a:r>
              <a:rPr lang="en-ID" sz="1100" dirty="0"/>
              <a:t>, </a:t>
            </a:r>
            <a:r>
              <a:rPr lang="en-ID" sz="1100" dirty="0" err="1"/>
              <a:t>geografis</a:t>
            </a:r>
            <a:r>
              <a:rPr lang="en-ID" sz="1100" dirty="0"/>
              <a:t>, dan </a:t>
            </a:r>
            <a:r>
              <a:rPr lang="en-ID" sz="1100" dirty="0" err="1"/>
              <a:t>pendidikan</a:t>
            </a:r>
            <a:r>
              <a:rPr lang="en-ID" sz="1100" dirty="0"/>
              <a:t> </a:t>
            </a:r>
            <a:r>
              <a:rPr lang="en-ID" sz="1100" dirty="0" err="1"/>
              <a:t>sejak</a:t>
            </a:r>
            <a:r>
              <a:rPr lang="en-ID" sz="1100" dirty="0"/>
              <a:t> masa </a:t>
            </a:r>
            <a:r>
              <a:rPr lang="en-ID" sz="1100" dirty="0" err="1"/>
              <a:t>pra</a:t>
            </a:r>
            <a:r>
              <a:rPr lang="en-ID" sz="1100" dirty="0"/>
              <a:t> </a:t>
            </a:r>
            <a:r>
              <a:rPr lang="en-ID" sz="1100" dirty="0" err="1"/>
              <a:t>aksara</a:t>
            </a:r>
            <a:r>
              <a:rPr lang="en-ID" sz="1100" dirty="0"/>
              <a:t> </a:t>
            </a:r>
            <a:r>
              <a:rPr lang="en-ID" sz="1100" dirty="0" err="1"/>
              <a:t>sampai</a:t>
            </a:r>
            <a:r>
              <a:rPr lang="en-ID" sz="1100" dirty="0"/>
              <a:t> masa Hindu-</a:t>
            </a:r>
            <a:r>
              <a:rPr lang="en-ID" sz="1100" dirty="0" err="1"/>
              <a:t>Budha</a:t>
            </a:r>
            <a:r>
              <a:rPr lang="en-ID" sz="1100" dirty="0"/>
              <a:t>, dan Islam;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100" dirty="0"/>
              <a:t>4.4 </a:t>
            </a:r>
            <a:r>
              <a:rPr lang="en-ID" sz="1100" dirty="0" err="1"/>
              <a:t>Menyajikan</a:t>
            </a:r>
            <a:r>
              <a:rPr lang="en-ID" sz="1100" dirty="0"/>
              <a:t> </a:t>
            </a:r>
            <a:r>
              <a:rPr lang="en-ID" sz="1100" dirty="0" err="1"/>
              <a:t>hasil</a:t>
            </a:r>
            <a:r>
              <a:rPr lang="en-ID" sz="1100" dirty="0"/>
              <a:t> </a:t>
            </a:r>
            <a:r>
              <a:rPr lang="en-ID" sz="1100" dirty="0" err="1"/>
              <a:t>analisis</a:t>
            </a:r>
            <a:r>
              <a:rPr lang="en-ID" sz="1100" dirty="0"/>
              <a:t> </a:t>
            </a:r>
            <a:r>
              <a:rPr lang="en-ID" sz="1100" dirty="0" err="1"/>
              <a:t>kronologi</a:t>
            </a:r>
            <a:r>
              <a:rPr lang="en-ID" sz="1100" dirty="0"/>
              <a:t>, </a:t>
            </a:r>
            <a:r>
              <a:rPr lang="en-ID" sz="1100" dirty="0" err="1"/>
              <a:t>perubahan</a:t>
            </a:r>
            <a:r>
              <a:rPr lang="en-ID" sz="1100" dirty="0"/>
              <a:t>, dan </a:t>
            </a:r>
            <a:r>
              <a:rPr lang="en-ID" sz="1100" dirty="0" err="1"/>
              <a:t>kesinambungan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kehidupan</a:t>
            </a:r>
            <a:r>
              <a:rPr lang="en-ID" sz="1100" dirty="0"/>
              <a:t> </a:t>
            </a:r>
            <a:r>
              <a:rPr lang="en-ID" sz="1100" dirty="0" err="1"/>
              <a:t>bangsa</a:t>
            </a:r>
            <a:r>
              <a:rPr lang="en-ID" sz="1100" dirty="0"/>
              <a:t> Indonesia pada </a:t>
            </a:r>
            <a:r>
              <a:rPr lang="en-ID" sz="1100" dirty="0" err="1"/>
              <a:t>aspek</a:t>
            </a:r>
            <a:r>
              <a:rPr lang="en-ID" sz="1100" dirty="0"/>
              <a:t> </a:t>
            </a:r>
            <a:r>
              <a:rPr lang="en-ID" sz="1100" dirty="0" err="1"/>
              <a:t>politik</a:t>
            </a:r>
            <a:r>
              <a:rPr lang="en-ID" sz="1100" dirty="0"/>
              <a:t>, </a:t>
            </a:r>
            <a:r>
              <a:rPr lang="en-ID" sz="1100" dirty="0" err="1"/>
              <a:t>sosial</a:t>
            </a:r>
            <a:r>
              <a:rPr lang="en-ID" sz="1100" dirty="0"/>
              <a:t>, </a:t>
            </a:r>
            <a:r>
              <a:rPr lang="en-ID" sz="1100" dirty="0" err="1"/>
              <a:t>budaya</a:t>
            </a:r>
            <a:r>
              <a:rPr lang="en-ID" sz="1100" dirty="0"/>
              <a:t>, </a:t>
            </a:r>
            <a:r>
              <a:rPr lang="en-ID" sz="1100" dirty="0" err="1"/>
              <a:t>geografis</a:t>
            </a:r>
            <a:r>
              <a:rPr lang="en-ID" sz="1100" dirty="0"/>
              <a:t>, dan </a:t>
            </a:r>
            <a:r>
              <a:rPr lang="en-ID" sz="1100" dirty="0" err="1"/>
              <a:t>pendidikan</a:t>
            </a:r>
            <a:r>
              <a:rPr lang="en-ID" sz="1100" dirty="0"/>
              <a:t> </a:t>
            </a:r>
            <a:r>
              <a:rPr lang="en-ID" sz="1100" dirty="0" err="1"/>
              <a:t>sejak</a:t>
            </a:r>
            <a:r>
              <a:rPr lang="en-ID" sz="1100" dirty="0"/>
              <a:t> masa </a:t>
            </a:r>
            <a:r>
              <a:rPr lang="en-ID" sz="1100" dirty="0" err="1"/>
              <a:t>pra</a:t>
            </a:r>
            <a:r>
              <a:rPr lang="en-ID" sz="1100" dirty="0"/>
              <a:t> </a:t>
            </a:r>
            <a:r>
              <a:rPr lang="en-ID" sz="1100" dirty="0" err="1"/>
              <a:t>aksara</a:t>
            </a:r>
            <a:r>
              <a:rPr lang="en-ID" sz="1100" dirty="0"/>
              <a:t> </a:t>
            </a:r>
            <a:r>
              <a:rPr lang="en-ID" sz="1100" dirty="0" err="1"/>
              <a:t>sampai</a:t>
            </a:r>
            <a:r>
              <a:rPr lang="en-ID" sz="1100" dirty="0"/>
              <a:t> masa Hindu-</a:t>
            </a:r>
            <a:r>
              <a:rPr lang="en-ID" sz="1100" dirty="0" err="1"/>
              <a:t>Budha</a:t>
            </a:r>
            <a:r>
              <a:rPr lang="en-ID" sz="1100" dirty="0"/>
              <a:t>, dan Islam.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D" sz="1100" dirty="0"/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100" dirty="0" err="1"/>
              <a:t>Indikator</a:t>
            </a:r>
            <a:r>
              <a:rPr lang="en-ID" sz="1100" dirty="0"/>
              <a:t> :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100" dirty="0"/>
              <a:t>1. </a:t>
            </a:r>
            <a:r>
              <a:rPr lang="en-ID" sz="1100" dirty="0" err="1"/>
              <a:t>Menjelaskan</a:t>
            </a:r>
            <a:r>
              <a:rPr lang="en-ID" sz="1100" dirty="0"/>
              <a:t> </a:t>
            </a:r>
            <a:r>
              <a:rPr lang="en-ID" sz="1100" dirty="0" err="1"/>
              <a:t>periodisasi</a:t>
            </a:r>
            <a:r>
              <a:rPr lang="en-ID" sz="1100" dirty="0"/>
              <a:t> masa </a:t>
            </a:r>
            <a:r>
              <a:rPr lang="en-ID" sz="1100" dirty="0" err="1"/>
              <a:t>pra</a:t>
            </a:r>
            <a:r>
              <a:rPr lang="en-ID" sz="1100" dirty="0"/>
              <a:t> </a:t>
            </a:r>
            <a:r>
              <a:rPr lang="en-ID" sz="1100" dirty="0" err="1"/>
              <a:t>aksara</a:t>
            </a:r>
            <a:r>
              <a:rPr lang="en-ID" sz="1100" dirty="0"/>
              <a:t> </a:t>
            </a:r>
            <a:r>
              <a:rPr lang="en-ID" sz="1100" dirty="0" err="1"/>
              <a:t>berdasarkan</a:t>
            </a:r>
            <a:r>
              <a:rPr lang="en-ID" sz="1100" dirty="0"/>
              <a:t> </a:t>
            </a:r>
            <a:r>
              <a:rPr lang="en-ID" sz="1100" dirty="0" err="1"/>
              <a:t>aspek</a:t>
            </a:r>
            <a:r>
              <a:rPr lang="en-ID" sz="1100" dirty="0"/>
              <a:t> </a:t>
            </a:r>
            <a:r>
              <a:rPr lang="en-ID" sz="1100" dirty="0" err="1"/>
              <a:t>geologis</a:t>
            </a:r>
            <a:r>
              <a:rPr lang="en-ID" sz="1100" dirty="0"/>
              <a:t>, </a:t>
            </a:r>
            <a:r>
              <a:rPr lang="en-ID" sz="1100" dirty="0" err="1"/>
              <a:t>arkeoligis</a:t>
            </a:r>
            <a:r>
              <a:rPr lang="en-ID" sz="1100" dirty="0"/>
              <a:t> dan </a:t>
            </a:r>
            <a:r>
              <a:rPr lang="en-ID" sz="1100" dirty="0" err="1"/>
              <a:t>aspek</a:t>
            </a:r>
            <a:r>
              <a:rPr lang="en-ID" sz="1100" dirty="0"/>
              <a:t> </a:t>
            </a:r>
            <a:r>
              <a:rPr lang="en-ID" sz="1100" dirty="0" err="1"/>
              <a:t>perkembangan</a:t>
            </a:r>
            <a:r>
              <a:rPr lang="en-ID" sz="1100" dirty="0"/>
              <a:t> </a:t>
            </a:r>
            <a:r>
              <a:rPr lang="en-ID" sz="1100" dirty="0" err="1"/>
              <a:t>kehidupan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;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100" dirty="0"/>
              <a:t>2. </a:t>
            </a:r>
            <a:r>
              <a:rPr lang="en-ID" sz="1100" dirty="0" err="1"/>
              <a:t>Membandingkan</a:t>
            </a:r>
            <a:r>
              <a:rPr lang="en-ID" sz="1100" dirty="0"/>
              <a:t> </a:t>
            </a:r>
            <a:r>
              <a:rPr lang="en-ID" sz="1100" dirty="0" err="1"/>
              <a:t>perkembangan</a:t>
            </a:r>
            <a:r>
              <a:rPr lang="en-ID" sz="1100" dirty="0"/>
              <a:t> </a:t>
            </a:r>
            <a:r>
              <a:rPr lang="en-ID" sz="1100" dirty="0" err="1"/>
              <a:t>kehidupan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</a:t>
            </a:r>
            <a:r>
              <a:rPr lang="en-ID" sz="1100" dirty="0" err="1"/>
              <a:t>pra</a:t>
            </a:r>
            <a:r>
              <a:rPr lang="en-ID" sz="1100" dirty="0"/>
              <a:t> </a:t>
            </a:r>
            <a:r>
              <a:rPr lang="en-ID" sz="1100" dirty="0" err="1"/>
              <a:t>aksara</a:t>
            </a:r>
            <a:r>
              <a:rPr lang="en-ID" sz="1100" dirty="0"/>
              <a:t> di Indonesia pada masa </a:t>
            </a:r>
            <a:r>
              <a:rPr lang="en-ID" sz="1100" dirty="0" err="1"/>
              <a:t>berburu</a:t>
            </a:r>
            <a:r>
              <a:rPr lang="en-ID" sz="1100" dirty="0"/>
              <a:t> dan </a:t>
            </a:r>
            <a:r>
              <a:rPr lang="en-ID" sz="1100" dirty="0" err="1"/>
              <a:t>mengumpulkan</a:t>
            </a:r>
            <a:r>
              <a:rPr lang="en-ID" sz="1100" dirty="0"/>
              <a:t> </a:t>
            </a:r>
            <a:r>
              <a:rPr lang="en-ID" sz="1100" dirty="0" err="1"/>
              <a:t>makanan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masa </a:t>
            </a:r>
            <a:r>
              <a:rPr lang="en-ID" sz="1100" dirty="0" err="1"/>
              <a:t>bercocok</a:t>
            </a:r>
            <a:r>
              <a:rPr lang="en-ID" sz="1100" dirty="0"/>
              <a:t> </a:t>
            </a:r>
            <a:r>
              <a:rPr lang="en-ID" sz="1100" dirty="0" err="1"/>
              <a:t>tanam</a:t>
            </a:r>
            <a:r>
              <a:rPr lang="en-ID" sz="1100" dirty="0"/>
              <a:t>, </a:t>
            </a:r>
            <a:r>
              <a:rPr lang="en-ID" sz="1100" dirty="0" err="1"/>
              <a:t>berdasarkan</a:t>
            </a:r>
            <a:r>
              <a:rPr lang="en-ID" sz="1100" dirty="0"/>
              <a:t> </a:t>
            </a:r>
            <a:r>
              <a:rPr lang="en-ID" sz="1100" dirty="0" err="1"/>
              <a:t>aspek</a:t>
            </a:r>
            <a:r>
              <a:rPr lang="en-ID" sz="1100" dirty="0"/>
              <a:t> </a:t>
            </a:r>
            <a:r>
              <a:rPr lang="en-ID" sz="1100" dirty="0" err="1"/>
              <a:t>sosial</a:t>
            </a:r>
            <a:r>
              <a:rPr lang="en-ID" sz="1100" dirty="0"/>
              <a:t>, </a:t>
            </a:r>
            <a:r>
              <a:rPr lang="en-ID" sz="1100" dirty="0" err="1"/>
              <a:t>ekonomi</a:t>
            </a:r>
            <a:r>
              <a:rPr lang="en-ID" sz="1100" dirty="0"/>
              <a:t> dan </a:t>
            </a:r>
            <a:r>
              <a:rPr lang="en-ID" sz="1100" dirty="0" err="1"/>
              <a:t>budaya</a:t>
            </a:r>
            <a:r>
              <a:rPr lang="en-ID" sz="1100" dirty="0"/>
              <a:t>;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100" dirty="0"/>
              <a:t>3. </a:t>
            </a:r>
            <a:r>
              <a:rPr lang="en-ID" sz="1100" dirty="0" err="1"/>
              <a:t>Menyajikan</a:t>
            </a:r>
            <a:r>
              <a:rPr lang="en-ID" sz="1100" dirty="0"/>
              <a:t> </a:t>
            </a:r>
            <a:r>
              <a:rPr lang="en-ID" sz="1100" dirty="0" err="1"/>
              <a:t>hasil</a:t>
            </a:r>
            <a:r>
              <a:rPr lang="en-ID" sz="1100" dirty="0"/>
              <a:t> </a:t>
            </a:r>
            <a:r>
              <a:rPr lang="en-ID" sz="1100" dirty="0" err="1"/>
              <a:t>analisis</a:t>
            </a:r>
            <a:r>
              <a:rPr lang="en-ID" sz="1100" dirty="0"/>
              <a:t> </a:t>
            </a:r>
            <a:r>
              <a:rPr lang="en-ID" sz="1100" dirty="0" err="1"/>
              <a:t>hubungan</a:t>
            </a:r>
            <a:r>
              <a:rPr lang="en-ID" sz="1100" dirty="0"/>
              <a:t> </a:t>
            </a:r>
            <a:r>
              <a:rPr lang="en-ID" sz="1100" dirty="0" err="1"/>
              <a:t>antara</a:t>
            </a:r>
            <a:r>
              <a:rPr lang="en-ID" sz="1100" dirty="0"/>
              <a:t> </a:t>
            </a:r>
            <a:r>
              <a:rPr lang="en-ID" sz="1100" dirty="0" err="1"/>
              <a:t>perkembangan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Indonesia masa </a:t>
            </a:r>
            <a:r>
              <a:rPr lang="en-ID" sz="1100" dirty="0" err="1"/>
              <a:t>pra</a:t>
            </a:r>
            <a:r>
              <a:rPr lang="en-ID" sz="1100" dirty="0"/>
              <a:t> </a:t>
            </a:r>
            <a:r>
              <a:rPr lang="en-ID" sz="1100" dirty="0" err="1"/>
              <a:t>aksara</a:t>
            </a:r>
            <a:r>
              <a:rPr lang="en-ID" sz="1100" dirty="0"/>
              <a:t> </a:t>
            </a:r>
            <a:r>
              <a:rPr lang="en-ID" sz="1100" dirty="0" err="1"/>
              <a:t>berdasarkan</a:t>
            </a:r>
            <a:r>
              <a:rPr lang="en-ID" sz="1100" dirty="0"/>
              <a:t> </a:t>
            </a:r>
            <a:r>
              <a:rPr lang="en-ID" sz="1100" dirty="0" err="1"/>
              <a:t>aspek</a:t>
            </a:r>
            <a:r>
              <a:rPr lang="en-ID" sz="1100" dirty="0"/>
              <a:t> </a:t>
            </a:r>
            <a:r>
              <a:rPr lang="en-ID" sz="1100" dirty="0" err="1"/>
              <a:t>sosial</a:t>
            </a:r>
            <a:r>
              <a:rPr lang="en-ID" sz="1100" dirty="0"/>
              <a:t>, </a:t>
            </a:r>
            <a:r>
              <a:rPr lang="en-ID" sz="1100" dirty="0" err="1"/>
              <a:t>ekonomi</a:t>
            </a:r>
            <a:r>
              <a:rPr lang="en-ID" sz="1100" dirty="0"/>
              <a:t>, </a:t>
            </a:r>
            <a:r>
              <a:rPr lang="en-ID" sz="1100" dirty="0" err="1"/>
              <a:t>budaya</a:t>
            </a:r>
            <a:r>
              <a:rPr lang="en-ID" sz="1100" dirty="0"/>
              <a:t>.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D" dirty="0"/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903" name="Google Shape;903;p50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Peta Konsep</a:t>
            </a:r>
            <a:endParaRPr dirty="0"/>
          </a:p>
        </p:txBody>
      </p:sp>
      <p:pic>
        <p:nvPicPr>
          <p:cNvPr id="8" name="Picture 7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7F12A37-4306-647A-3734-DD1AA895A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6.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mesolithikum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sering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juga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disebut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zaman</a:t>
            </a:r>
          </a:p>
        </p:txBody>
      </p:sp>
      <p:sp>
        <p:nvSpPr>
          <p:cNvPr id="11" name="JAWABAN BENAR">
            <a:extLst>
              <a:ext uri="{FF2B5EF4-FFF2-40B4-BE49-F238E27FC236}">
                <a16:creationId xmlns:a16="http://schemas.microsoft.com/office/drawing/2014/main" id="{F81EDC03-A497-AC8D-5571-4E66ED8F6769}"/>
              </a:ext>
            </a:extLst>
          </p:cNvPr>
          <p:cNvSpPr/>
          <p:nvPr/>
        </p:nvSpPr>
        <p:spPr>
          <a:xfrm>
            <a:off x="5045888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C. Batu </a:t>
            </a:r>
            <a:r>
              <a:rPr lang="en-US" dirty="0" err="1">
                <a:solidFill>
                  <a:schemeClr val="tx1"/>
                </a:solidFill>
              </a:rPr>
              <a:t>tengah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95C7C7-8D7C-25F8-960D-1EA197FDF5A1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Batu </a:t>
              </a:r>
              <a:r>
                <a:rPr lang="en-US" dirty="0" err="1">
                  <a:solidFill>
                    <a:schemeClr val="tx1"/>
                  </a:solidFill>
                </a:rPr>
                <a:t>tua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Batu </a:t>
              </a:r>
              <a:r>
                <a:rPr lang="en-US" dirty="0" err="1">
                  <a:solidFill>
                    <a:schemeClr val="tx1"/>
                  </a:solidFill>
                </a:rPr>
                <a:t>kerikil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Batu </a:t>
              </a:r>
              <a:r>
                <a:rPr lang="en-US" dirty="0" err="1">
                  <a:solidFill>
                    <a:schemeClr val="tx1"/>
                  </a:solidFill>
                </a:rPr>
                <a:t>muda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E7C01A8-0BCF-3DE3-EF4C-CD649612D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4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7. Salah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satu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hasil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kebudayaan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terkenal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pada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neolithikum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EE3B5-0C06-E8C2-90EC-583BBA44EF50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kerucut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segitiga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lancip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 err="1">
                <a:solidFill>
                  <a:schemeClr val="tx1"/>
                </a:solidFill>
              </a:rPr>
              <a:t>Kapak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lonjong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0C35492-02C4-6A3A-DE18-A8EA5BE56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6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8. Pada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berdasarkan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perkembangan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masa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berburu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mengumplkan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makanan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mempunyai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dua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tingkat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apa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sajakah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tingkah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13" name="JAWABAN BENAR">
            <a:extLst>
              <a:ext uri="{FF2B5EF4-FFF2-40B4-BE49-F238E27FC236}">
                <a16:creationId xmlns:a16="http://schemas.microsoft.com/office/drawing/2014/main" id="{44249ECC-2B2E-47C1-7DBF-28FF9ADAF0F1}"/>
              </a:ext>
            </a:extLst>
          </p:cNvPr>
          <p:cNvSpPr/>
          <p:nvPr/>
        </p:nvSpPr>
        <p:spPr>
          <a:xfrm>
            <a:off x="5045888" y="3744405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D. Tingkat </a:t>
            </a:r>
            <a:r>
              <a:rPr lang="en-US" dirty="0" err="1">
                <a:solidFill>
                  <a:schemeClr val="tx1"/>
                </a:solidFill>
              </a:rPr>
              <a:t>sederhana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lanjut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57E73A-BF77-6CD7-55EC-828B7465413A}"/>
              </a:ext>
            </a:extLst>
          </p:cNvPr>
          <p:cNvGrpSpPr/>
          <p:nvPr/>
        </p:nvGrpSpPr>
        <p:grpSpPr>
          <a:xfrm>
            <a:off x="2162522" y="2930919"/>
            <a:ext cx="4685468" cy="1445888"/>
            <a:chOff x="2162522" y="2930919"/>
            <a:chExt cx="4685468" cy="1445888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Tingkat </a:t>
              </a:r>
              <a:r>
                <a:rPr lang="en-US" dirty="0" err="1">
                  <a:solidFill>
                    <a:schemeClr val="tx1"/>
                  </a:solidFill>
                </a:rPr>
                <a:t>awal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lanjut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Tingkat </a:t>
              </a:r>
              <a:r>
                <a:rPr lang="en-US" dirty="0" err="1">
                  <a:solidFill>
                    <a:schemeClr val="tx1"/>
                  </a:solidFill>
                </a:rPr>
                <a:t>awal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akhir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Tingkat </a:t>
              </a:r>
              <a:r>
                <a:rPr lang="en-US" dirty="0" err="1">
                  <a:solidFill>
                    <a:schemeClr val="tx1"/>
                  </a:solidFill>
                </a:rPr>
                <a:t>sederhana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sulit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C419765-186E-85F7-0295-EE0F8229D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6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9. Pada masa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bercocok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tanam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sudah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hidup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menetap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dikarenakan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Persidiaan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mencukupi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1DDA34-2CCF-F4D9-BD27-342C01AEB070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Kecerdasan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menurun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Iklim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terlalu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ekstrem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Tempat</a:t>
              </a:r>
              <a:r>
                <a:rPr lang="en-US" dirty="0">
                  <a:solidFill>
                    <a:schemeClr val="tx1"/>
                  </a:solidFill>
                </a:rPr>
                <a:t> yang </a:t>
              </a:r>
              <a:r>
                <a:rPr lang="en-US" dirty="0" err="1">
                  <a:solidFill>
                    <a:schemeClr val="tx1"/>
                  </a:solidFill>
                </a:rPr>
                <a:t>gersang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23ADBC4-2A14-9D33-57BD-30178F5A2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5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10. Masa paling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akhir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dari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berdasarkan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perkembangan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  <a:p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3B6E8-A90C-241A-0D86-93F34EFA8B25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Masa </a:t>
              </a:r>
              <a:r>
                <a:rPr lang="en-US" dirty="0" err="1">
                  <a:solidFill>
                    <a:schemeClr val="tx1"/>
                  </a:solidFill>
                </a:rPr>
                <a:t>berburu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mengumpulkan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makanan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Masa </a:t>
              </a:r>
              <a:r>
                <a:rPr lang="en-US" dirty="0" err="1">
                  <a:solidFill>
                    <a:schemeClr val="tx1"/>
                  </a:solidFill>
                </a:rPr>
                <a:t>meramu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Masa </a:t>
              </a:r>
              <a:r>
                <a:rPr lang="en-US" dirty="0" err="1">
                  <a:solidFill>
                    <a:schemeClr val="tx1"/>
                  </a:solidFill>
                </a:rPr>
                <a:t>bercocok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tanam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Masa </a:t>
            </a:r>
            <a:r>
              <a:rPr lang="en-US" dirty="0" err="1">
                <a:solidFill>
                  <a:schemeClr val="tx1"/>
                </a:solidFill>
              </a:rPr>
              <a:t>perundagian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4409F-3007-1E25-8C7D-AAE670682CDF}"/>
              </a:ext>
            </a:extLst>
          </p:cNvPr>
          <p:cNvGrpSpPr/>
          <p:nvPr/>
        </p:nvGrpSpPr>
        <p:grpSpPr>
          <a:xfrm>
            <a:off x="6847990" y="2571750"/>
            <a:ext cx="2296010" cy="2690457"/>
            <a:chOff x="6847990" y="2571750"/>
            <a:chExt cx="2296010" cy="26904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pic>
          <p:nvPicPr>
            <p:cNvPr id="3" name="Picture 2">
              <a:hlinkClick r:id="rId6" action="ppaction://hlinksldjump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95B85C68-BA0C-0CDC-13C1-022A9496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6109" y="4384316"/>
              <a:ext cx="877891" cy="8778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22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2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2"/>
          <p:cNvSpPr txBox="1">
            <a:spLocks noGrp="1"/>
          </p:cNvSpPr>
          <p:nvPr>
            <p:ph type="title"/>
          </p:nvPr>
        </p:nvSpPr>
        <p:spPr>
          <a:xfrm>
            <a:off x="2724301" y="65907"/>
            <a:ext cx="3695397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PENGEMBANG</a:t>
            </a:r>
            <a:endParaRPr dirty="0"/>
          </a:p>
        </p:txBody>
      </p:sp>
      <p:sp>
        <p:nvSpPr>
          <p:cNvPr id="1107" name="Google Shape;1107;p62"/>
          <p:cNvSpPr txBox="1">
            <a:spLocks noGrp="1"/>
          </p:cNvSpPr>
          <p:nvPr>
            <p:ph type="subTitle" idx="4294967295"/>
          </p:nvPr>
        </p:nvSpPr>
        <p:spPr>
          <a:xfrm>
            <a:off x="3964097" y="1972373"/>
            <a:ext cx="35121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Jl. Komisaris Noto Sumarsono, Purbalingga Kidul Rt 01 Rw 01, Purbalingga</a:t>
            </a:r>
            <a:endParaRPr u="sng" dirty="0"/>
          </a:p>
        </p:txBody>
      </p:sp>
      <p:pic>
        <p:nvPicPr>
          <p:cNvPr id="1108" name="Google Shape;110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0975" y="21794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876" y="3553494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9848" y="2244212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99450" y="3544345"/>
            <a:ext cx="1763710" cy="7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39BD74-FC2A-0053-6FE3-ACCDA4634C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61" y="1398120"/>
            <a:ext cx="1739428" cy="2319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6E65A-991D-E23D-F07D-81B2698B97D9}"/>
              </a:ext>
            </a:extLst>
          </p:cNvPr>
          <p:cNvSpPr txBox="1"/>
          <p:nvPr/>
        </p:nvSpPr>
        <p:spPr>
          <a:xfrm>
            <a:off x="3871895" y="1428620"/>
            <a:ext cx="341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igmar One"/>
                <a:sym typeface="Sigmar One"/>
              </a:rPr>
              <a:t>Bagas Surya Saputra</a:t>
            </a:r>
            <a:endParaRPr lang="en-ID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E3B2C-0991-CA59-39AA-5AE0A8D45781}"/>
              </a:ext>
            </a:extLst>
          </p:cNvPr>
          <p:cNvSpPr txBox="1"/>
          <p:nvPr/>
        </p:nvSpPr>
        <p:spPr>
          <a:xfrm>
            <a:off x="3964097" y="2714437"/>
            <a:ext cx="2455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igmar One"/>
                <a:cs typeface="Arial"/>
                <a:sym typeface="Sigmar One"/>
              </a:rPr>
              <a:t>0895378176648</a:t>
            </a:r>
          </a:p>
          <a:p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EB3E7-31D0-0CF6-4998-857D016DBCE5}"/>
              </a:ext>
            </a:extLst>
          </p:cNvPr>
          <p:cNvSpPr txBox="1"/>
          <p:nvPr/>
        </p:nvSpPr>
        <p:spPr>
          <a:xfrm>
            <a:off x="3994633" y="3045514"/>
            <a:ext cx="3180105" cy="32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600"/>
              </a:spcAft>
              <a:buClr>
                <a:srgbClr val="191919"/>
              </a:buClr>
              <a:buSzPts val="1400"/>
              <a:defRPr/>
            </a:pPr>
            <a:r>
              <a:rPr kumimoji="0" lang="en-ID" b="0" i="0" u="sng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idact Gothic"/>
                <a:sym typeface="Didact Gothic"/>
              </a:rPr>
              <a:t>bagassurya.2021@student.uny.ac.id</a:t>
            </a:r>
          </a:p>
        </p:txBody>
      </p:sp>
      <p:pic>
        <p:nvPicPr>
          <p:cNvPr id="11" name="Picture 10">
            <a:hlinkClick r:id="rId14" action="ppaction://hlinksldjump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6CCB549A-474B-7B6F-78B5-A28F3F8964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8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t="8179" b="8179"/>
          <a:stretch/>
        </p:blipFill>
        <p:spPr>
          <a:xfrm>
            <a:off x="2731747" y="224735"/>
            <a:ext cx="3696155" cy="94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525605">
            <a:off x="7518908" y="4328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52343" flipH="1">
            <a:off x="7532139" y="67093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6;p38">
            <a:hlinkClick r:id="rId8" action="ppaction://hlinksldjump"/>
            <a:extLst>
              <a:ext uri="{FF2B5EF4-FFF2-40B4-BE49-F238E27FC236}">
                <a16:creationId xmlns:a16="http://schemas.microsoft.com/office/drawing/2014/main" id="{FA1931D9-0FFA-4FDF-2970-2C6D9FDA75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179" b="8179"/>
          <a:stretch/>
        </p:blipFill>
        <p:spPr>
          <a:xfrm>
            <a:off x="2723919" y="1234919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37FB87-0EF5-4D42-105D-E9AA3DBCB2BA}"/>
              </a:ext>
            </a:extLst>
          </p:cNvPr>
          <p:cNvSpPr txBox="1"/>
          <p:nvPr/>
        </p:nvSpPr>
        <p:spPr>
          <a:xfrm>
            <a:off x="3372732" y="1445330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S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ecara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G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eologis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2" name="Google Shape;406;p38">
            <a:hlinkClick r:id="rId10" action="ppaction://hlinksldjump"/>
            <a:extLst>
              <a:ext uri="{FF2B5EF4-FFF2-40B4-BE49-F238E27FC236}">
                <a16:creationId xmlns:a16="http://schemas.microsoft.com/office/drawing/2014/main" id="{5B5F3E64-8859-4771-3587-55EF47630B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179" b="8179"/>
          <a:stretch/>
        </p:blipFill>
        <p:spPr>
          <a:xfrm>
            <a:off x="2723918" y="2313223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hlinkClick r:id="rId10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16A1EF4D-9B8F-D9A9-7E52-486224B69D65}"/>
              </a:ext>
            </a:extLst>
          </p:cNvPr>
          <p:cNvSpPr txBox="1"/>
          <p:nvPr/>
        </p:nvSpPr>
        <p:spPr>
          <a:xfrm>
            <a:off x="3306124" y="2517650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S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ecara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Arkeologis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4" name="Google Shape;406;p38">
            <a:hlinkClick r:id="rId11" action="ppaction://hlinksldjump"/>
            <a:extLst>
              <a:ext uri="{FF2B5EF4-FFF2-40B4-BE49-F238E27FC236}">
                <a16:creationId xmlns:a16="http://schemas.microsoft.com/office/drawing/2014/main" id="{2D06CD77-6BB8-4A29-1125-8278F09CC0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179" b="8179"/>
          <a:stretch/>
        </p:blipFill>
        <p:spPr>
          <a:xfrm>
            <a:off x="2731747" y="3391527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hlinkClick r:id="rId11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9CD334F-61A4-E458-92C9-B6C1A73BF3E6}"/>
              </a:ext>
            </a:extLst>
          </p:cNvPr>
          <p:cNvSpPr txBox="1"/>
          <p:nvPr/>
        </p:nvSpPr>
        <p:spPr>
          <a:xfrm>
            <a:off x="3120083" y="3601938"/>
            <a:ext cx="3018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Berdasarkan</a:t>
            </a:r>
            <a:r>
              <a:rPr lang="en-US" b="1" dirty="0"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Perkembangan</a:t>
            </a:r>
            <a:r>
              <a:rPr lang="en-US" b="1" dirty="0"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Kehidupan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6" name="Picture 5">
            <a:hlinkClick r:id="rId12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FABB475F-974E-1DA7-9AD2-4C12B1FECA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335570"/>
            <a:ext cx="877891" cy="877891"/>
          </a:xfrm>
          <a:prstGeom prst="rect">
            <a:avLst/>
          </a:prstGeom>
        </p:spPr>
      </p:pic>
      <p:sp>
        <p:nvSpPr>
          <p:cNvPr id="9" name="TextBox 8">
            <a:hlinkClick r:id="rId4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F110C805-4AEE-5144-6862-E5BDF3071D9C}"/>
              </a:ext>
            </a:extLst>
          </p:cNvPr>
          <p:cNvSpPr txBox="1"/>
          <p:nvPr/>
        </p:nvSpPr>
        <p:spPr>
          <a:xfrm>
            <a:off x="3256434" y="451079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Pengertian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Masa 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Praaksara</a:t>
            </a:r>
            <a:endParaRPr lang="en-ID" dirty="0">
              <a:latin typeface="Copperplate Gothic Bold" panose="020E07050202060204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418" y="-83210"/>
            <a:ext cx="4067157" cy="14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 txBox="1">
            <a:spLocks noGrp="1"/>
          </p:cNvSpPr>
          <p:nvPr>
            <p:ph type="subTitle" idx="1"/>
          </p:nvPr>
        </p:nvSpPr>
        <p:spPr>
          <a:xfrm>
            <a:off x="2809797" y="293390"/>
            <a:ext cx="3524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Copperplate Gothic Bold" panose="020E0705020206020404" pitchFamily="34" charset="0"/>
              </a:rPr>
              <a:t>Pengertian</a:t>
            </a:r>
            <a:endParaRPr b="1" dirty="0">
              <a:latin typeface="Copperplate Gothic Bold" panose="020E0705020206020404" pitchFamily="34" charset="0"/>
            </a:endParaRPr>
          </a:p>
        </p:txBody>
      </p:sp>
      <p:sp>
        <p:nvSpPr>
          <p:cNvPr id="995" name="Google Shape;995;p54"/>
          <p:cNvSpPr txBox="1">
            <a:spLocks noGrp="1"/>
          </p:cNvSpPr>
          <p:nvPr>
            <p:ph type="subTitle" idx="2"/>
          </p:nvPr>
        </p:nvSpPr>
        <p:spPr>
          <a:xfrm>
            <a:off x="1842070" y="1370843"/>
            <a:ext cx="5459851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tulisan.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gabungan</a:t>
            </a:r>
            <a:r>
              <a:rPr lang="en-ID" dirty="0"/>
              <a:t> kata,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dan </a:t>
            </a:r>
            <a:r>
              <a:rPr lang="en-ID" dirty="0" err="1"/>
              <a:t>aksara</a:t>
            </a:r>
            <a:r>
              <a:rPr lang="en-ID" dirty="0"/>
              <a:t>.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dan </a:t>
            </a:r>
            <a:r>
              <a:rPr lang="en-ID" dirty="0" err="1"/>
              <a:t>aksara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tulisan.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yang </a:t>
            </a:r>
            <a:r>
              <a:rPr lang="en-ID" dirty="0" err="1"/>
              <a:t>dimaksud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masa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tulisan. 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juga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nirleka</a:t>
            </a:r>
            <a:r>
              <a:rPr lang="en-ID" dirty="0"/>
              <a:t> (</a:t>
            </a:r>
            <a:r>
              <a:rPr lang="en-ID" dirty="0" err="1"/>
              <a:t>nir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, dan </a:t>
            </a:r>
            <a:r>
              <a:rPr lang="en-ID" dirty="0" err="1"/>
              <a:t>leka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 tulisan), </a:t>
            </a:r>
            <a:r>
              <a:rPr lang="en-ID" dirty="0" err="1"/>
              <a:t>yaitu</a:t>
            </a:r>
            <a:r>
              <a:rPr lang="en-ID" dirty="0"/>
              <a:t> masa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tulisan. 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dikenal</a:t>
            </a:r>
            <a:r>
              <a:rPr lang="en-ID" dirty="0"/>
              <a:t> pula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prasejarah</a:t>
            </a:r>
            <a:r>
              <a:rPr lang="en-ID" dirty="0"/>
              <a:t>. 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, </a:t>
            </a:r>
            <a:r>
              <a:rPr lang="en-ID" dirty="0" err="1"/>
              <a:t>itulah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dimulainya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. Adapun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berakhirnya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tulisan. Adapun </a:t>
            </a:r>
            <a:r>
              <a:rPr lang="en-ID" dirty="0" err="1"/>
              <a:t>Pembabakan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geologis</a:t>
            </a:r>
            <a:r>
              <a:rPr lang="en-ID" dirty="0"/>
              <a:t>, </a:t>
            </a:r>
            <a:r>
              <a:rPr lang="en-ID" dirty="0" err="1"/>
              <a:t>arkeologis</a:t>
            </a:r>
            <a:r>
              <a:rPr lang="en-ID" dirty="0"/>
              <a:t>, dan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1010" name="Google Shape;10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34F51A6-EA3A-8A0F-51F3-8072EE2FD20D}"/>
              </a:ext>
            </a:extLst>
          </p:cNvPr>
          <p:cNvSpPr/>
          <p:nvPr/>
        </p:nvSpPr>
        <p:spPr>
          <a:xfrm rot="10800000">
            <a:off x="222110" y="4646297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2343" flipH="1">
            <a:off x="7463414" y="9178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603" y="1986391"/>
            <a:ext cx="3304549" cy="339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8"/>
          <p:cNvPicPr preferRelativeResize="0"/>
          <p:nvPr/>
        </p:nvPicPr>
        <p:blipFill rotWithShape="1">
          <a:blip r:embed="rId6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Copperplate Gothic Bold" panose="020E0705020206020404" pitchFamily="34" charset="0"/>
              </a:rPr>
              <a:t>Periodisasi Secara Geologis</a:t>
            </a:r>
            <a:endParaRPr b="1" dirty="0">
              <a:latin typeface="Copperplate Gothic Bold" panose="020E0705020206020404" pitchFamily="34" charset="0"/>
            </a:endParaRPr>
          </a:p>
        </p:txBody>
      </p:sp>
      <p:pic>
        <p:nvPicPr>
          <p:cNvPr id="848" name="Google Shape;848;p48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541562" y="1376354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8">
            <a:hlinkClick r:id="rId9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572000" y="1394378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8">
            <a:hlinkClick r:id="rId10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541562" y="2312156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760828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50;p48">
            <a:hlinkClick r:id="rId12" action="ppaction://hlinksldjump"/>
            <a:extLst>
              <a:ext uri="{FF2B5EF4-FFF2-40B4-BE49-F238E27FC236}">
                <a16:creationId xmlns:a16="http://schemas.microsoft.com/office/drawing/2014/main" id="{10415AE0-1CA3-F52A-1A60-B9CF65CE03B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555013" y="2330422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50;p48">
            <a:hlinkClick r:id="rId13" action="ppaction://hlinksldjump"/>
            <a:extLst>
              <a:ext uri="{FF2B5EF4-FFF2-40B4-BE49-F238E27FC236}">
                <a16:creationId xmlns:a16="http://schemas.microsoft.com/office/drawing/2014/main" id="{E578FA8F-6183-E093-8EC3-30F2CCC2EA0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2974507" y="3266466"/>
            <a:ext cx="2247534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hlinkClick r:id="rId7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F6BC5E9-A4C2-9B85-48AB-A74D9A5E5546}"/>
              </a:ext>
            </a:extLst>
          </p:cNvPr>
          <p:cNvSpPr txBox="1"/>
          <p:nvPr/>
        </p:nvSpPr>
        <p:spPr>
          <a:xfrm>
            <a:off x="1609452" y="1560341"/>
            <a:ext cx="21117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Arkaikum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9" name="TextBox 8">
            <a:hlinkClick r:id="rId9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CDAF9CA5-22C8-6244-7BF7-C6C6E152B7B7}"/>
              </a:ext>
            </a:extLst>
          </p:cNvPr>
          <p:cNvSpPr txBox="1"/>
          <p:nvPr/>
        </p:nvSpPr>
        <p:spPr>
          <a:xfrm>
            <a:off x="4796393" y="1438148"/>
            <a:ext cx="1828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Paleozoikum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1" name="TextBox 10">
            <a:hlinkClick r:id="rId10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1E4E73B9-09C0-F9F6-9F0A-89B291A7F43B}"/>
              </a:ext>
            </a:extLst>
          </p:cNvPr>
          <p:cNvSpPr txBox="1"/>
          <p:nvPr/>
        </p:nvSpPr>
        <p:spPr>
          <a:xfrm>
            <a:off x="1717054" y="2377068"/>
            <a:ext cx="1961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mesozoikum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3" name="TextBox 12">
            <a:hlinkClick r:id="rId12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A288C041-B5F1-6D94-6CF9-52BDFF52BCBE}"/>
              </a:ext>
            </a:extLst>
          </p:cNvPr>
          <p:cNvSpPr txBox="1"/>
          <p:nvPr/>
        </p:nvSpPr>
        <p:spPr>
          <a:xfrm>
            <a:off x="4713194" y="2515348"/>
            <a:ext cx="1961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Tertier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5" name="TextBox 14">
            <a:hlinkClick r:id="rId13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8AA2E365-AFAA-E3C4-B8B3-26824CA0EC74}"/>
              </a:ext>
            </a:extLst>
          </p:cNvPr>
          <p:cNvSpPr txBox="1"/>
          <p:nvPr/>
        </p:nvSpPr>
        <p:spPr>
          <a:xfrm>
            <a:off x="3143331" y="3331378"/>
            <a:ext cx="1909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Kuartier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4" name="Arrow: Right 3">
            <a:hlinkClick r:id="rId15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CC3717E-D5EC-B8A9-D9D9-CD5871162409}"/>
              </a:ext>
            </a:extLst>
          </p:cNvPr>
          <p:cNvSpPr/>
          <p:nvPr/>
        </p:nvSpPr>
        <p:spPr>
          <a:xfrm rot="10800000">
            <a:off x="191000" y="4623546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Arkaikum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3455900" y="1781525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/>
              <a:t>Zaman </a:t>
            </a:r>
            <a:r>
              <a:rPr lang="en-ID" dirty="0" err="1"/>
              <a:t>Arkaikum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zaman </a:t>
            </a:r>
            <a:r>
              <a:rPr lang="en-ID" dirty="0" err="1"/>
              <a:t>tertua</a:t>
            </a:r>
            <a:r>
              <a:rPr lang="en-ID" dirty="0"/>
              <a:t>,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kirakira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2.500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yang </a:t>
            </a:r>
            <a:r>
              <a:rPr lang="en-ID" dirty="0" err="1"/>
              <a:t>lalu</a:t>
            </a:r>
            <a:r>
              <a:rPr lang="en-ID" dirty="0"/>
              <a:t>. Pada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kulit</a:t>
            </a:r>
            <a:r>
              <a:rPr lang="en-ID" dirty="0"/>
              <a:t> </a:t>
            </a:r>
            <a:r>
              <a:rPr lang="en-ID" dirty="0" err="1"/>
              <a:t>bumi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sangat </a:t>
            </a:r>
            <a:r>
              <a:rPr lang="en-ID" dirty="0" err="1"/>
              <a:t>panas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di </a:t>
            </a:r>
            <a:r>
              <a:rPr lang="en-ID" dirty="0" err="1"/>
              <a:t>atasnya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47AC8-4C73-C63C-043F-09AEAE73C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9" y="1781525"/>
            <a:ext cx="3257331" cy="2138400"/>
          </a:xfrm>
          <a:prstGeom prst="rect">
            <a:avLst/>
          </a:prstGeom>
        </p:spPr>
      </p:pic>
      <p:sp>
        <p:nvSpPr>
          <p:cNvPr id="3" name="Arrow: Right 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59C5D0D-7DAB-9C00-06A2-71E3039D1DD3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Paleozoikum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191000" y="1782384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/>
              <a:t>Zaman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tua</a:t>
            </a:r>
            <a:r>
              <a:rPr lang="en-ID" dirty="0"/>
              <a:t>,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kira-kira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340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yang </a:t>
            </a:r>
            <a:r>
              <a:rPr lang="en-ID" dirty="0" err="1"/>
              <a:t>lalu</a:t>
            </a:r>
            <a:r>
              <a:rPr lang="en-ID" dirty="0"/>
              <a:t>.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ditandai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munculnya</a:t>
            </a:r>
            <a:r>
              <a:rPr lang="en-ID" dirty="0"/>
              <a:t> </a:t>
            </a:r>
            <a:r>
              <a:rPr lang="en-ID" dirty="0" err="1"/>
              <a:t>tanda-tanda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, </a:t>
            </a:r>
            <a:r>
              <a:rPr lang="en-ID" dirty="0" err="1"/>
              <a:t>antara</a:t>
            </a:r>
            <a:r>
              <a:rPr lang="en-ID" dirty="0"/>
              <a:t> lain </a:t>
            </a:r>
            <a:r>
              <a:rPr lang="en-ID" dirty="0" err="1"/>
              <a:t>munculnya</a:t>
            </a:r>
            <a:r>
              <a:rPr lang="en-ID" dirty="0"/>
              <a:t> </a:t>
            </a:r>
            <a:r>
              <a:rPr lang="en-ID" dirty="0" err="1"/>
              <a:t>binatang-binatang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bertulang</a:t>
            </a:r>
            <a:r>
              <a:rPr lang="en-ID" dirty="0"/>
              <a:t> </a:t>
            </a:r>
            <a:r>
              <a:rPr lang="en-ID" dirty="0" err="1"/>
              <a:t>punggung</a:t>
            </a:r>
            <a:r>
              <a:rPr lang="en-ID" dirty="0"/>
              <a:t>,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ikan, </a:t>
            </a:r>
            <a:r>
              <a:rPr lang="en-ID" dirty="0" err="1"/>
              <a:t>amfibi</a:t>
            </a:r>
            <a:r>
              <a:rPr lang="en-ID" dirty="0"/>
              <a:t> dan </a:t>
            </a:r>
            <a:r>
              <a:rPr lang="en-ID" dirty="0" err="1"/>
              <a:t>reptil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45815-369F-7031-7A83-B8EEABF1F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93" y="1782384"/>
            <a:ext cx="3207601" cy="2138400"/>
          </a:xfrm>
          <a:prstGeom prst="rect">
            <a:avLst/>
          </a:prstGeom>
        </p:spPr>
      </p:pic>
      <p:sp>
        <p:nvSpPr>
          <p:cNvPr id="3" name="Arrow: Right 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310C8A0-934B-D159-5296-E7C0FCC243F0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Mesozoikum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2990525" y="1828246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/>
              <a:t>Zaman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pertengahan</a:t>
            </a:r>
            <a:r>
              <a:rPr lang="en-ID" dirty="0"/>
              <a:t>,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kira-kira</a:t>
            </a:r>
            <a:r>
              <a:rPr lang="en-ID" dirty="0"/>
              <a:t> 140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. Pada zaman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kehidupan</a:t>
            </a:r>
            <a:r>
              <a:rPr lang="en-ID" dirty="0"/>
              <a:t> di </a:t>
            </a:r>
            <a:r>
              <a:rPr lang="en-ID" dirty="0" err="1"/>
              <a:t>bumi</a:t>
            </a:r>
            <a:r>
              <a:rPr lang="en-ID" dirty="0"/>
              <a:t> </a:t>
            </a:r>
            <a:r>
              <a:rPr lang="en-ID" dirty="0" err="1"/>
              <a:t>makin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. </a:t>
            </a:r>
            <a:r>
              <a:rPr lang="en-ID" dirty="0" err="1"/>
              <a:t>Binatang-binatang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tubuh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sekali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Dinosaurus</a:t>
            </a:r>
            <a:r>
              <a:rPr lang="en-ID" dirty="0"/>
              <a:t>.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juga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burung</a:t>
            </a:r>
            <a:r>
              <a:rPr lang="en-ID" dirty="0"/>
              <a:t>. Zaman </a:t>
            </a:r>
            <a:r>
              <a:rPr lang="en-ID" dirty="0" err="1"/>
              <a:t>mesozoikum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pula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reptil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pada zaman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binatang</a:t>
            </a:r>
            <a:r>
              <a:rPr lang="en-ID" dirty="0"/>
              <a:t> </a:t>
            </a:r>
            <a:r>
              <a:rPr lang="en-ID" dirty="0" err="1"/>
              <a:t>reptil</a:t>
            </a:r>
            <a:r>
              <a:rPr lang="en-ID" dirty="0"/>
              <a:t> yang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ditemukan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A8CF-FA46-70CC-9574-C0DDA53E7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1" y="1921004"/>
            <a:ext cx="2489605" cy="1992991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D674635-F8DA-4DAC-D66B-F16FBF0D49C9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COURSE_TITLE" val="Aplikasi Kehidupan Manusia Pada Masa Praaksara_21105241048_Bagas Surya Saputra"/>
  <p:tag name="ISPRING_LMS_API_VERSION" val="SCORM 2004 (2nd edition)"/>
  <p:tag name="ISPRING_ULTRA_SCORM_COURSE_ID" val="ABAD34E7-C719-4C10-A1DD-A91D26F2855F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83.3333359,&quot;contentScaleMode&quot;:&quot;SCALE&quot;},&quot;accessibilitySettings&quot;:{&quot;enabled&quot;:&quot;T_FALS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universal"/>
  <p:tag name="ISPRING_ULTRA_SCORM_COURCE_TITLE" val="Kehidupan Praaksara (1)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uFFFDB\uFFFDv{665F10C0-0FD8-438E-B6EE-CC7F4CA2EA80}&quot;,&quot;C:\\Users\\HAFIDZ\\Downloads&quot;],[&quot;\uFFFD\uFFFDE\uFFFD{E0CCA4B1-FC82-490D-AAA7-7BBB5A83AB54}&quot;,&quot;C:\\Users\\ACER NITRO\\Documents\\WIRAUSAHA TP\\PPT FOR ANDROID&quot;]]"/>
  <p:tag name="ISPRING_SCORM_RATE_QUIZZES" val="0"/>
  <p:tag name="ISPRING_PRESENTATION_TITLE" val="Kehidupan Praaksara (1)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1696E3-6647-4AB8-8452-F23378BDDBDB}:2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074A3BC-5427-4C02-9163-E795D6AEAD46}:3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72E93E-F147-421F-9ED8-4B743F35FFE0}:3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354244C-FCBE-4566-B068-6C3CCD621769}:2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8654A8D-F211-479A-BEE8-C9105A9AE713}:25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42C5BC-0DD1-4B56-BA78-5A16A7C3A783}:2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6E72993-9E2A-45D2-8479-329B80C8ADD2}:3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8ACDF3-696A-4904-B637-6861A88DF53A}:30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E471E1-55D0-4815-85F6-011E3C9491E9}:2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DAAF2F-A94F-48D2-8971-277B788A8B3C}:2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E57672-C916-45A6-9299-53EBDF281072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F65734-48BC-40C7-B094-284D6AEF84C0}: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D95DD4-8C16-42E2-8172-9A2452C112C4}: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28E0ABD-EC7F-4003-845F-7D2A7053991A}:3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600325-055C-4C41-9924-DB947EBF040E}:27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62372D-53BB-410C-B734-537FBF9331FA}:3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636D0D-2721-4CCA-86DA-F3BD8CA061B5}:3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007906F-7115-4518-A1A5-4F59371CDCE0}:30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788F4B-CE59-4C44-95B9-E9F50F6FCA1D}:30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57FBEF-7B56-4593-A233-0B0EA30B10B6}:30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B63896-0E60-4D0C-9FAC-DD23D2D34421}: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7FD55A0-742F-4C2E-9B56-3A682AC30ECD}:27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7725089-1B44-4DE4-8661-363F1C77DF4D}:3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A8BD44-8FD9-4D2F-9C78-102A46403E4F}:3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E50BC42-5D3F-4236-B1E2-5F2B12A5CEEB}:3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61927D-54AB-4F9C-8A33-332CBC593894}:3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D01A94-4A25-4D59-91BA-1BCE57A0717B}:3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9398CA-EABD-4F4D-87EA-0409386453BB}:3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3735EF6-A75A-4145-9314-9E6EA8E7E97D}:2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F48E943-8381-4A30-ACDE-47B31688EB2D}:2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E77548-C6F4-4B5D-88ED-FF6683243584}: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EB7E8C-C0D4-42F6-9193-C46BBC550118}:2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D024817-7E82-42D3-8586-5A6BA0F264D7}:2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7F3B31-858C-4ED5-8507-D4785FF82AE0}:2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7021B5-FDDD-486B-A64D-4E8F00FAEA2F}:298"/>
</p:tagLst>
</file>

<file path=ppt/theme/theme1.xml><?xml version="1.0" encoding="utf-8"?>
<a:theme xmlns:a="http://schemas.openxmlformats.org/drawingml/2006/main" name="The Prehistory by Slidesgo">
  <a:themeElements>
    <a:clrScheme name="Simple Light">
      <a:dk1>
        <a:srgbClr val="191919"/>
      </a:dk1>
      <a:lt1>
        <a:srgbClr val="E0E0E0"/>
      </a:lt1>
      <a:dk2>
        <a:srgbClr val="91C70C"/>
      </a:dk2>
      <a:lt2>
        <a:srgbClr val="E8834D"/>
      </a:lt2>
      <a:accent1>
        <a:srgbClr val="B05822"/>
      </a:accent1>
      <a:accent2>
        <a:srgbClr val="45250F"/>
      </a:accent2>
      <a:accent3>
        <a:srgbClr val="F4E9D3"/>
      </a:accent3>
      <a:accent4>
        <a:srgbClr val="005E13"/>
      </a:accent4>
      <a:accent5>
        <a:srgbClr val="FFE55A"/>
      </a:accent5>
      <a:accent6>
        <a:srgbClr val="FFECA1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5004</TotalTime>
  <Words>1586</Words>
  <Application>Microsoft Office PowerPoint</Application>
  <PresentationFormat>On-screen Show (16:9)</PresentationFormat>
  <Paragraphs>137</Paragraphs>
  <Slides>35</Slides>
  <Notes>35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Didact Gothic</vt:lpstr>
      <vt:lpstr>Bebas Neue</vt:lpstr>
      <vt:lpstr>Copperplate Gothic Bold</vt:lpstr>
      <vt:lpstr>Arial</vt:lpstr>
      <vt:lpstr>Sigmar One</vt:lpstr>
      <vt:lpstr>The Prehistory by Slidesgo</vt:lpstr>
      <vt:lpstr>Kehidupan Manusia Pada Masa Praaksara</vt:lpstr>
      <vt:lpstr>PowerPoint Presentation</vt:lpstr>
      <vt:lpstr>Peta Konsep</vt:lpstr>
      <vt:lpstr>PowerPoint Presentation</vt:lpstr>
      <vt:lpstr>PowerPoint Presentation</vt:lpstr>
      <vt:lpstr>Periodisasi Secara Geologis</vt:lpstr>
      <vt:lpstr>Zaman Arkaikum </vt:lpstr>
      <vt:lpstr>Zaman Paleozoikum </vt:lpstr>
      <vt:lpstr>Zaman Mesozoikum </vt:lpstr>
      <vt:lpstr>Zaman Tertier </vt:lpstr>
      <vt:lpstr>Zaman Kuartier</vt:lpstr>
      <vt:lpstr>Periodisasi Secara Arkeologis</vt:lpstr>
      <vt:lpstr>Zaman Batu</vt:lpstr>
      <vt:lpstr>Paleolithikum</vt:lpstr>
      <vt:lpstr>Mesolithikum</vt:lpstr>
      <vt:lpstr>Neolithikum</vt:lpstr>
      <vt:lpstr>Periodisasi berdasarkan perkembangan kehidupan</vt:lpstr>
      <vt:lpstr>Masa berburu dan mengumpulkan makanan</vt:lpstr>
      <vt:lpstr>Tingkat Sederhana</vt:lpstr>
      <vt:lpstr>Tingkat Lanjut</vt:lpstr>
      <vt:lpstr>Masa bercocok tanam</vt:lpstr>
      <vt:lpstr>Masa perundagian</vt:lpstr>
      <vt:lpstr>Video Pembelajaran</vt:lpstr>
      <vt:lpstr>Video Pembelajaran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PENGEMBANG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Kehidupan Praaksara (1)</dc:title>
  <dc:creator>ACER NITRO</dc:creator>
  <cp:lastModifiedBy>Hafidz Setyo Wicaksono</cp:lastModifiedBy>
  <cp:revision>57</cp:revision>
  <dcterms:modified xsi:type="dcterms:W3CDTF">2022-12-17T10:05:07Z</dcterms:modified>
</cp:coreProperties>
</file>